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4084" r:id="rId2"/>
  </p:sldMasterIdLst>
  <p:notesMasterIdLst>
    <p:notesMasterId r:id="rId29"/>
  </p:notesMasterIdLst>
  <p:handoutMasterIdLst>
    <p:handoutMasterId r:id="rId30"/>
  </p:handoutMasterIdLst>
  <p:sldIdLst>
    <p:sldId id="486" r:id="rId3"/>
    <p:sldId id="475" r:id="rId4"/>
    <p:sldId id="476" r:id="rId5"/>
    <p:sldId id="490" r:id="rId6"/>
    <p:sldId id="491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499" r:id="rId15"/>
    <p:sldId id="500" r:id="rId16"/>
    <p:sldId id="501" r:id="rId17"/>
    <p:sldId id="502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510" r:id="rId26"/>
    <p:sldId id="511" r:id="rId27"/>
    <p:sldId id="512" r:id="rId28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Book Antiqua" pitchFamily="18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A44114"/>
    <a:srgbClr val="893611"/>
    <a:srgbClr val="003366"/>
    <a:srgbClr val="F3B99F"/>
    <a:srgbClr val="B94917"/>
    <a:srgbClr val="8080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5" autoAdjust="0"/>
    <p:restoredTop sz="94660"/>
  </p:normalViewPr>
  <p:slideViewPr>
    <p:cSldViewPr>
      <p:cViewPr varScale="1">
        <p:scale>
          <a:sx n="83" d="100"/>
          <a:sy n="83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270" y="-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539" cy="4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t" anchorCtr="0" compatLnSpc="1">
            <a:prstTxWarp prst="textNoShape">
              <a:avLst/>
            </a:prstTxWarp>
          </a:bodyPr>
          <a:lstStyle>
            <a:lvl1pPr defTabSz="931744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585" y="0"/>
            <a:ext cx="2946538" cy="4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t" anchorCtr="0" compatLnSpc="1">
            <a:prstTxWarp prst="textNoShape">
              <a:avLst/>
            </a:prstTxWarp>
          </a:bodyPr>
          <a:lstStyle>
            <a:lvl1pPr algn="r" defTabSz="931744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9192"/>
            <a:ext cx="2946539" cy="4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b" anchorCtr="0" compatLnSpc="1">
            <a:prstTxWarp prst="textNoShape">
              <a:avLst/>
            </a:prstTxWarp>
          </a:bodyPr>
          <a:lstStyle>
            <a:lvl1pPr defTabSz="931744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585" y="9379192"/>
            <a:ext cx="2946538" cy="4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b" anchorCtr="0" compatLnSpc="1">
            <a:prstTxWarp prst="textNoShape">
              <a:avLst/>
            </a:prstTxWarp>
          </a:bodyPr>
          <a:lstStyle>
            <a:lvl1pPr algn="r" defTabSz="931744">
              <a:spcBef>
                <a:spcPct val="0"/>
              </a:spcBef>
              <a:buClrTx/>
              <a:buSzTx/>
              <a:buFontTx/>
              <a:buNone/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929B942-A8C4-4604-8689-2BED1B65B6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01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539" cy="4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t" anchorCtr="0" compatLnSpc="1">
            <a:prstTxWarp prst="textNoShape">
              <a:avLst/>
            </a:prstTxWarp>
          </a:bodyPr>
          <a:lstStyle>
            <a:lvl1pPr defTabSz="931744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585" y="0"/>
            <a:ext cx="2946538" cy="4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t" anchorCtr="0" compatLnSpc="1">
            <a:prstTxWarp prst="textNoShape">
              <a:avLst/>
            </a:prstTxWarp>
          </a:bodyPr>
          <a:lstStyle>
            <a:lvl1pPr algn="r" defTabSz="931744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13" y="4691281"/>
            <a:ext cx="5438450" cy="4442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9192"/>
            <a:ext cx="2946539" cy="4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b" anchorCtr="0" compatLnSpc="1">
            <a:prstTxWarp prst="textNoShape">
              <a:avLst/>
            </a:prstTxWarp>
          </a:bodyPr>
          <a:lstStyle>
            <a:lvl1pPr defTabSz="931744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585" y="9379192"/>
            <a:ext cx="2946538" cy="4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3" rIns="93165" bIns="46583" numCol="1" anchor="b" anchorCtr="0" compatLnSpc="1">
            <a:prstTxWarp prst="textNoShape">
              <a:avLst/>
            </a:prstTxWarp>
          </a:bodyPr>
          <a:lstStyle>
            <a:lvl1pPr algn="r" defTabSz="931744">
              <a:spcBef>
                <a:spcPct val="0"/>
              </a:spcBef>
              <a:buClrTx/>
              <a:buSzTx/>
              <a:buFontTx/>
              <a:buNone/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BF0F996-2DE2-4E1B-B2C7-AA2798A76A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39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defRPr sz="29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508BF-4533-4DFD-8618-61BC28047A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1AF7D-2153-4147-B5D8-DF67E23D36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3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4BBD5-FC18-4BC9-8916-77A85A5F56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3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524000"/>
            <a:ext cx="36195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524000"/>
            <a:ext cx="36195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AF463-CE45-47AC-9C45-05D3900D9C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29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034CE-646B-4342-B127-936AFE3202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6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E47FF-4CC0-4D3B-BF13-CE4F923F71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258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990EF-CE40-4DB3-8A78-7110C81662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20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F1EA0-875C-4821-84B9-84B371719F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629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54902-BD13-4CDD-9026-86227DB75F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265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08DD3-A76B-4F49-9318-C05557A180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8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228600"/>
            <a:ext cx="2076450" cy="57070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076950" cy="57070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EC84-BE72-48D6-9B0D-24AA17F589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902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74205-95BB-4E68-8660-00CD8F99F9C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A4268-F33D-494C-8C63-9FE4BFD54B9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4453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B379B-B650-42D1-A098-0929489708F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BCA71-FC7C-42BD-AF3B-07A1385BF7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15332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47A98-3BA2-4C49-BEF9-CCF7527ED29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FB2A9-2185-4750-AC4B-0CADF76FA05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53847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34B97-527E-4B4C-8A1F-E336D92C7A8A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37BD2-13AF-4E34-8111-62B0D0C61B0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669600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96800-A703-4D5F-9979-71EDD37F30C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B2EBC-77EB-4A06-9ABD-FF3C17EE3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19765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389F3-6042-428A-A81A-77F02C9286E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05DE1-7D08-4538-A44F-7C17584C4F5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48732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129D9-7786-4FEC-8117-BCAC1C6C0163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2CAF7-EA8D-4AFE-B595-ABCFA09ABC0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245040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B2600-6862-4B0F-BAEB-FAD623FA070B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D4CA5-5E49-4F3E-8739-7FEDAF44BBD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995203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23777-4E0A-47E9-BF4F-00E4FBA8E30B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CE961-D111-457D-AFCB-12DA5FD6D9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107452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3E3FE-A8E5-4AF3-B84E-6CEBF4B8BB97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70863-49D4-4A65-B950-F6E2A130F4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762397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AA10D-4FCE-4DB2-AFBD-DDFBC1961E17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EF528-6AE6-4625-B8F6-6CEBC299778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27449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7696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524000"/>
            <a:ext cx="7391400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0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411A7F1-5275-4919-9ECD-A03AEDBBB0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5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5" cy="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5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5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5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5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5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500">
                  <a:solidFill>
                    <a:schemeClr val="tx1"/>
                  </a:solidFill>
                  <a:latin typeface="Book Antiqua" pitchFamily="18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ru-RU" altLang="en-US" sz="2600" dirty="0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5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•"/>
        <a:defRPr sz="27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92150" indent="-347663" algn="l" rtl="0" eaLnBrk="0" fontAlgn="base" hangingPunct="0">
        <a:spcBef>
          <a:spcPct val="0"/>
        </a:spcBef>
        <a:spcAft>
          <a:spcPct val="25000"/>
        </a:spcAft>
        <a:buClr>
          <a:schemeClr val="accent2"/>
        </a:buClr>
        <a:buSzPct val="55000"/>
        <a:buFont typeface="Wingdings" pitchFamily="2" charset="2"/>
        <a:buChar char="l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987425" indent="-293688" algn="l" rtl="0" eaLnBrk="0" fontAlgn="base" hangingPunct="0">
        <a:spcBef>
          <a:spcPct val="0"/>
        </a:spcBef>
        <a:spcAft>
          <a:spcPct val="25000"/>
        </a:spcAft>
        <a:buClr>
          <a:schemeClr val="accent1"/>
        </a:buClr>
        <a:buSzPct val="5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ＭＳ Ｐゴシック" charset="0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buClrTx/>
              <a:buSzTx/>
              <a:buFontTx/>
              <a:buNone/>
              <a:defRPr/>
            </a:pPr>
            <a:fld id="{14A7573D-9F57-44DB-A3EA-E3BECF0D0DA6}" type="datetime1">
              <a:rPr lang="en-US">
                <a:solidFill>
                  <a:prstClr val="black">
                    <a:tint val="75000"/>
                  </a:prstClr>
                </a:solidFill>
                <a:ea typeface="+mn-ea"/>
              </a:rPr>
              <a:pPr>
                <a:buClrTx/>
                <a:buSzTx/>
                <a:buFontTx/>
                <a:buNone/>
                <a:defRPr/>
              </a:pPr>
              <a:t>3/30/2015</a:t>
            </a:fld>
            <a:endParaRPr lang="en-US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buClrTx/>
              <a:buSzTx/>
              <a:buFontTx/>
              <a:buNone/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buClrTx/>
              <a:buSzTx/>
              <a:buFontTx/>
              <a:buNone/>
              <a:defRPr/>
            </a:pPr>
            <a:fld id="{A897FB05-2E7B-405D-B6D1-6A4F4D1D699F}" type="slidenum">
              <a:rPr lang="en-US">
                <a:solidFill>
                  <a:prstClr val="black">
                    <a:tint val="75000"/>
                  </a:prstClr>
                </a:solidFill>
                <a:ea typeface="+mn-ea"/>
              </a:rPr>
              <a:pPr>
                <a:buClrTx/>
                <a:buSzTx/>
                <a:buFontTx/>
                <a:buNone/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1463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4" descr="yeni gerb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1340768"/>
            <a:ext cx="97950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4"/>
          <p:cNvSpPr/>
          <p:nvPr/>
        </p:nvSpPr>
        <p:spPr>
          <a:xfrm>
            <a:off x="35496" y="1052736"/>
            <a:ext cx="74549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az-Latn-AZ" sz="2400" b="1" i="1" dirty="0"/>
              <a:t>Vergi orqanı tərəfindən </a:t>
            </a:r>
            <a:r>
              <a:rPr lang="az-Latn-AZ" sz="2400" b="1" i="1" dirty="0" smtClean="0"/>
              <a:t>bank hesabları barədə banklara göndərilən </a:t>
            </a:r>
            <a:r>
              <a:rPr lang="en-US" sz="2400" b="1" i="1" dirty="0" smtClean="0"/>
              <a:t>B</a:t>
            </a:r>
            <a:r>
              <a:rPr lang="az-Latn-AZ" sz="2400" b="1" i="1" dirty="0" err="1" smtClean="0"/>
              <a:t>ildirişlərin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avtomatla</a:t>
            </a:r>
            <a:r>
              <a:rPr lang="az-Latn-AZ" sz="2400" b="1" i="1" dirty="0" err="1" smtClean="0"/>
              <a:t>şdırılması</a:t>
            </a:r>
            <a:r>
              <a:rPr lang="az-Latn-AZ" sz="2400" b="1" i="1" dirty="0" smtClean="0"/>
              <a:t> </a:t>
            </a:r>
            <a:endParaRPr lang="en-US" sz="2400" b="1" i="1" dirty="0"/>
          </a:p>
        </p:txBody>
      </p:sp>
      <p:pic>
        <p:nvPicPr>
          <p:cNvPr id="1028" name="Picture 4" descr="http://www.sparxo.com/img/icons/bank_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4944"/>
            <a:ext cx="6048671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190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8625" y="286515"/>
            <a:ext cx="74256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az-Latn-AZ" altLang="en-US" sz="2400" b="1" dirty="0">
                <a:cs typeface="Times New Roman" pitchFamily="18" charset="0"/>
              </a:rPr>
              <a:t>  Bildirişlərin </a:t>
            </a:r>
            <a:r>
              <a:rPr lang="az-Latn-AZ" altLang="en-US" sz="2400" b="1" dirty="0" err="1">
                <a:cs typeface="Times New Roman" pitchFamily="18" charset="0"/>
              </a:rPr>
              <a:t>göndərilməsinin</a:t>
            </a:r>
            <a:r>
              <a:rPr lang="az-Latn-AZ" altLang="en-US" sz="2400" b="1" dirty="0">
                <a:cs typeface="Times New Roman" pitchFamily="18" charset="0"/>
              </a:rPr>
              <a:t> hüquqi əsası</a:t>
            </a:r>
          </a:p>
          <a:p>
            <a:pPr algn="ctr">
              <a:spcBef>
                <a:spcPct val="50000"/>
              </a:spcBef>
              <a:buNone/>
            </a:pPr>
            <a:endParaRPr lang="az-Latn-AZ" altLang="en-US" sz="2400" b="1" dirty="0">
              <a:cs typeface="Times New Roman" pitchFamily="18" charset="0"/>
            </a:endParaRPr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179512" y="1651441"/>
            <a:ext cx="8577138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None/>
              <a:tabLst>
                <a:tab pos="179388" algn="l"/>
              </a:tabLst>
            </a:pPr>
            <a:r>
              <a:rPr lang="az-Latn-AZ" sz="2400" b="1" i="1" dirty="0" smtClean="0">
                <a:solidFill>
                  <a:srgbClr val="000000"/>
                </a:solidFill>
              </a:rPr>
              <a:t>Vergi Məcəlləsi:  </a:t>
            </a:r>
            <a:r>
              <a:rPr lang="az-Latn-AZ" sz="2000" b="1" dirty="0" smtClean="0">
                <a:solidFill>
                  <a:srgbClr val="FF0000"/>
                </a:solidFill>
              </a:rPr>
              <a:t>Maddə </a:t>
            </a:r>
            <a:r>
              <a:rPr lang="az-Latn-AZ" sz="2000" b="1" dirty="0">
                <a:solidFill>
                  <a:srgbClr val="FF0000"/>
                </a:solidFill>
              </a:rPr>
              <a:t>76.1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  <a:buNone/>
              <a:tabLst>
                <a:tab pos="179388" algn="l"/>
              </a:tabLst>
            </a:pPr>
            <a:r>
              <a:rPr lang="az-Latn-AZ" sz="2000" dirty="0" smtClean="0">
                <a:solidFill>
                  <a:srgbClr val="000000"/>
                </a:solidFill>
              </a:rPr>
              <a:t>Vergi ödəyicisinin bu Məcəllə ilə müəyyən edilmiş qaydada gəlirlərinin və xərclərinin uçotunun aparılması, fəaliyyət </a:t>
            </a:r>
            <a:r>
              <a:rPr lang="az-Latn-AZ" sz="2000" dirty="0" err="1" smtClean="0">
                <a:solidFill>
                  <a:srgbClr val="000000"/>
                </a:solidFill>
              </a:rPr>
              <a:t>dayandırıldığı</a:t>
            </a:r>
            <a:r>
              <a:rPr lang="az-Latn-AZ" sz="2000" dirty="0" smtClean="0">
                <a:solidFill>
                  <a:srgbClr val="000000"/>
                </a:solidFill>
              </a:rPr>
              <a:t> zaman bank əməliyyatlarının aparılması, mühasibat və hesabat sənədlərinin məhv olunması (itirilməsi) halları aşkar edildikdə, ....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  <a:buNone/>
              <a:tabLst>
                <a:tab pos="179388" algn="l"/>
              </a:tabLst>
            </a:pPr>
            <a:r>
              <a:rPr lang="az-Latn-AZ" sz="2000" dirty="0" smtClean="0">
                <a:solidFill>
                  <a:srgbClr val="000000"/>
                </a:solidFill>
              </a:rPr>
              <a:t>... </a:t>
            </a:r>
            <a:r>
              <a:rPr lang="az-Latn-AZ" sz="2000" u="sng" dirty="0" smtClean="0">
                <a:solidFill>
                  <a:srgbClr val="000000"/>
                </a:solidFill>
              </a:rPr>
              <a:t>vergi orqanları</a:t>
            </a:r>
            <a:r>
              <a:rPr lang="az-Latn-AZ" sz="2000" dirty="0" smtClean="0">
                <a:solidFill>
                  <a:srgbClr val="000000"/>
                </a:solidFill>
              </a:rPr>
              <a:t> kredit təşkilatına və ya bank əməliyyatları aparan şəxsə  yazılı bildiriş göndərməklə, həmin bankın xidmət etdiyi vergi ödəyicisinin (şəxsin) </a:t>
            </a:r>
            <a:r>
              <a:rPr lang="az-Latn-AZ" sz="2000" u="sng" dirty="0" smtClean="0">
                <a:solidFill>
                  <a:srgbClr val="000000"/>
                </a:solidFill>
              </a:rPr>
              <a:t>bank hesabı və əməliyyatları barədə məlumat almaq hüququna malikdir     </a:t>
            </a:r>
            <a:endParaRPr lang="az-Latn-AZ" sz="2800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04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80528" y="0"/>
            <a:ext cx="834427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algn="ctr">
              <a:spcBef>
                <a:spcPct val="50000"/>
              </a:spcBef>
            </a:pPr>
            <a:r>
              <a:rPr lang="az-Latn-AZ" altLang="en-US" sz="28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Bank tərəfindən bildirişlərin </a:t>
            </a:r>
            <a:r>
              <a:rPr lang="az-Latn-AZ" altLang="en-US" sz="2800" dirty="0" err="1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cavablandırılması</a:t>
            </a:r>
            <a:r>
              <a:rPr lang="az-Latn-AZ" altLang="en-US" sz="28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az-Latn-AZ" altLang="en-US" sz="28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müddəti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323528" y="1682219"/>
            <a:ext cx="8424936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  <a:buClrTx/>
              <a:buNone/>
            </a:pPr>
            <a:r>
              <a:rPr lang="az-Latn-AZ" sz="2400" b="1" i="1" dirty="0">
                <a:latin typeface="Book Antiqua" pitchFamily="18" charset="0"/>
              </a:rPr>
              <a:t>Vergi Məcəlləsi:  </a:t>
            </a:r>
            <a:r>
              <a:rPr lang="az-Latn-AZ" sz="2000" b="1" dirty="0">
                <a:solidFill>
                  <a:srgbClr val="FF0000"/>
                </a:solidFill>
                <a:latin typeface="Book Antiqua" pitchFamily="18" charset="0"/>
              </a:rPr>
              <a:t>Maddə </a:t>
            </a:r>
            <a:r>
              <a:rPr lang="az-Latn-AZ" sz="2000" b="1" dirty="0" smtClean="0">
                <a:solidFill>
                  <a:srgbClr val="FF0000"/>
                </a:solidFill>
                <a:latin typeface="Book Antiqua" pitchFamily="18" charset="0"/>
              </a:rPr>
              <a:t>76.2</a:t>
            </a:r>
            <a:endParaRPr lang="az-Latn-AZ" sz="2000" b="1" dirty="0">
              <a:solidFill>
                <a:srgbClr val="FF0000"/>
              </a:solidFill>
              <a:latin typeface="Book Antiqua" pitchFamily="18" charset="0"/>
            </a:endParaRPr>
          </a:p>
          <a:p>
            <a:pPr algn="just" eaLnBrk="1" hangingPunct="1">
              <a:lnSpc>
                <a:spcPct val="150000"/>
              </a:lnSpc>
              <a:buClrTx/>
              <a:buNone/>
            </a:pPr>
            <a:r>
              <a:rPr lang="az-Latn-AZ" sz="2000" dirty="0" smtClean="0">
                <a:latin typeface="Book Antiqua" pitchFamily="18" charset="0"/>
              </a:rPr>
              <a:t>Kredit təşkilatı və ya bank əməliyyatları aparan şəxs müvafiq icra hakimiyyəti orqanının təsdiq etdiyi formada Vergi Məcəlləsinin 76.1-ci maddəsi ilə müəyyən edilmiş qaydada göndərilən bildirişi aldıqdan sonra həmin bildirişdə göstərilən məlumatların vergi orqanına veriləcəyi barədə 5 iş günü müddətində hesab sahibinə rəsmi məlumat göndərməlidir (verməlidir) və  15 gün müddətində tələb olunan məlumatları vergi orqanına təqdim etməlidir</a:t>
            </a:r>
            <a:endParaRPr lang="az-Latn-AZ" sz="20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8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Прямая со стрелкой 53"/>
          <p:cNvCxnSpPr/>
          <p:nvPr/>
        </p:nvCxnSpPr>
        <p:spPr>
          <a:xfrm rot="16200000" flipH="1">
            <a:off x="7528720" y="3126584"/>
            <a:ext cx="1006475" cy="2381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4661299" y="4246566"/>
            <a:ext cx="2650331" cy="4603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4626770" y="2076450"/>
            <a:ext cx="2649141" cy="4603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37"/>
          <p:cNvSpPr/>
          <p:nvPr/>
        </p:nvSpPr>
        <p:spPr>
          <a:xfrm>
            <a:off x="1685926" y="2541588"/>
            <a:ext cx="987029" cy="17208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1800">
              <a:solidFill>
                <a:prstClr val="black"/>
              </a:solidFill>
              <a:latin typeface="Book Antiqua" panose="0204060205030503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2870" y="2511428"/>
            <a:ext cx="988219" cy="17192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1800">
              <a:solidFill>
                <a:prstClr val="black"/>
              </a:solidFill>
              <a:latin typeface="Book Antiqua" panose="0204060205030503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81755" y="1472341"/>
            <a:ext cx="1891765" cy="1270861"/>
          </a:xfrm>
          <a:custGeom>
            <a:avLst/>
            <a:gdLst>
              <a:gd name="connsiteX0" fmla="*/ 0 w 1715322"/>
              <a:gd name="connsiteY0" fmla="*/ 109900 h 1098996"/>
              <a:gd name="connsiteX1" fmla="*/ 32189 w 1715322"/>
              <a:gd name="connsiteY1" fmla="*/ 32189 h 1098996"/>
              <a:gd name="connsiteX2" fmla="*/ 109900 w 1715322"/>
              <a:gd name="connsiteY2" fmla="*/ 0 h 1098996"/>
              <a:gd name="connsiteX3" fmla="*/ 1605422 w 1715322"/>
              <a:gd name="connsiteY3" fmla="*/ 0 h 1098996"/>
              <a:gd name="connsiteX4" fmla="*/ 1683133 w 1715322"/>
              <a:gd name="connsiteY4" fmla="*/ 32189 h 1098996"/>
              <a:gd name="connsiteX5" fmla="*/ 1715322 w 1715322"/>
              <a:gd name="connsiteY5" fmla="*/ 109900 h 1098996"/>
              <a:gd name="connsiteX6" fmla="*/ 1715322 w 1715322"/>
              <a:gd name="connsiteY6" fmla="*/ 989096 h 1098996"/>
              <a:gd name="connsiteX7" fmla="*/ 1683133 w 1715322"/>
              <a:gd name="connsiteY7" fmla="*/ 1066807 h 1098996"/>
              <a:gd name="connsiteX8" fmla="*/ 1605422 w 1715322"/>
              <a:gd name="connsiteY8" fmla="*/ 1098996 h 1098996"/>
              <a:gd name="connsiteX9" fmla="*/ 109900 w 1715322"/>
              <a:gd name="connsiteY9" fmla="*/ 1098996 h 1098996"/>
              <a:gd name="connsiteX10" fmla="*/ 32189 w 1715322"/>
              <a:gd name="connsiteY10" fmla="*/ 1066807 h 1098996"/>
              <a:gd name="connsiteX11" fmla="*/ 0 w 1715322"/>
              <a:gd name="connsiteY11" fmla="*/ 989096 h 1098996"/>
              <a:gd name="connsiteX12" fmla="*/ 0 w 1715322"/>
              <a:gd name="connsiteY12" fmla="*/ 109900 h 109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5322" h="1098996">
                <a:moveTo>
                  <a:pt x="0" y="109900"/>
                </a:moveTo>
                <a:cubicBezTo>
                  <a:pt x="0" y="80753"/>
                  <a:pt x="11579" y="52799"/>
                  <a:pt x="32189" y="32189"/>
                </a:cubicBezTo>
                <a:cubicBezTo>
                  <a:pt x="52799" y="11579"/>
                  <a:pt x="80753" y="0"/>
                  <a:pt x="109900" y="0"/>
                </a:cubicBezTo>
                <a:lnTo>
                  <a:pt x="1605422" y="0"/>
                </a:lnTo>
                <a:cubicBezTo>
                  <a:pt x="1634569" y="0"/>
                  <a:pt x="1662523" y="11579"/>
                  <a:pt x="1683133" y="32189"/>
                </a:cubicBezTo>
                <a:cubicBezTo>
                  <a:pt x="1703743" y="52799"/>
                  <a:pt x="1715322" y="80753"/>
                  <a:pt x="1715322" y="109900"/>
                </a:cubicBezTo>
                <a:lnTo>
                  <a:pt x="1715322" y="989096"/>
                </a:lnTo>
                <a:cubicBezTo>
                  <a:pt x="1715322" y="1018243"/>
                  <a:pt x="1703743" y="1046197"/>
                  <a:pt x="1683133" y="1066807"/>
                </a:cubicBezTo>
                <a:cubicBezTo>
                  <a:pt x="1662523" y="1087417"/>
                  <a:pt x="1634569" y="1098996"/>
                  <a:pt x="1605422" y="1098996"/>
                </a:cubicBezTo>
                <a:lnTo>
                  <a:pt x="109900" y="1098996"/>
                </a:lnTo>
                <a:cubicBezTo>
                  <a:pt x="80753" y="1098996"/>
                  <a:pt x="52799" y="1087417"/>
                  <a:pt x="32189" y="1066807"/>
                </a:cubicBezTo>
                <a:cubicBezTo>
                  <a:pt x="11579" y="1046197"/>
                  <a:pt x="0" y="1018243"/>
                  <a:pt x="0" y="989096"/>
                </a:cubicBezTo>
                <a:lnTo>
                  <a:pt x="0" y="1099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44341" tIns="44341" rIns="44341" bIns="279840" spcCol="1270"/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az-Latn-AZ" sz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ook Antiqua" panose="02040602050305030304" pitchFamily="18" charset="0"/>
              </a:rPr>
              <a:t>Oflayn rejimində “Reyestr” proqramının yüklənməsi və Bildirişə uyğun cavab sənədinin hazırlanması (XML formatında)</a:t>
            </a:r>
            <a:endParaRPr lang="ru-RU" sz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ook Antiqua" panose="0204060205030503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004982" y="1487841"/>
            <a:ext cx="1864646" cy="1270861"/>
          </a:xfrm>
          <a:custGeom>
            <a:avLst/>
            <a:gdLst>
              <a:gd name="connsiteX0" fmla="*/ 0 w 1715322"/>
              <a:gd name="connsiteY0" fmla="*/ 109900 h 1098996"/>
              <a:gd name="connsiteX1" fmla="*/ 32189 w 1715322"/>
              <a:gd name="connsiteY1" fmla="*/ 32189 h 1098996"/>
              <a:gd name="connsiteX2" fmla="*/ 109900 w 1715322"/>
              <a:gd name="connsiteY2" fmla="*/ 0 h 1098996"/>
              <a:gd name="connsiteX3" fmla="*/ 1605422 w 1715322"/>
              <a:gd name="connsiteY3" fmla="*/ 0 h 1098996"/>
              <a:gd name="connsiteX4" fmla="*/ 1683133 w 1715322"/>
              <a:gd name="connsiteY4" fmla="*/ 32189 h 1098996"/>
              <a:gd name="connsiteX5" fmla="*/ 1715322 w 1715322"/>
              <a:gd name="connsiteY5" fmla="*/ 109900 h 1098996"/>
              <a:gd name="connsiteX6" fmla="*/ 1715322 w 1715322"/>
              <a:gd name="connsiteY6" fmla="*/ 989096 h 1098996"/>
              <a:gd name="connsiteX7" fmla="*/ 1683133 w 1715322"/>
              <a:gd name="connsiteY7" fmla="*/ 1066807 h 1098996"/>
              <a:gd name="connsiteX8" fmla="*/ 1605422 w 1715322"/>
              <a:gd name="connsiteY8" fmla="*/ 1098996 h 1098996"/>
              <a:gd name="connsiteX9" fmla="*/ 109900 w 1715322"/>
              <a:gd name="connsiteY9" fmla="*/ 1098996 h 1098996"/>
              <a:gd name="connsiteX10" fmla="*/ 32189 w 1715322"/>
              <a:gd name="connsiteY10" fmla="*/ 1066807 h 1098996"/>
              <a:gd name="connsiteX11" fmla="*/ 0 w 1715322"/>
              <a:gd name="connsiteY11" fmla="*/ 989096 h 1098996"/>
              <a:gd name="connsiteX12" fmla="*/ 0 w 1715322"/>
              <a:gd name="connsiteY12" fmla="*/ 109900 h 109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5322" h="1098996">
                <a:moveTo>
                  <a:pt x="0" y="109900"/>
                </a:moveTo>
                <a:cubicBezTo>
                  <a:pt x="0" y="80753"/>
                  <a:pt x="11579" y="52799"/>
                  <a:pt x="32189" y="32189"/>
                </a:cubicBezTo>
                <a:cubicBezTo>
                  <a:pt x="52799" y="11579"/>
                  <a:pt x="80753" y="0"/>
                  <a:pt x="109900" y="0"/>
                </a:cubicBezTo>
                <a:lnTo>
                  <a:pt x="1605422" y="0"/>
                </a:lnTo>
                <a:cubicBezTo>
                  <a:pt x="1634569" y="0"/>
                  <a:pt x="1662523" y="11579"/>
                  <a:pt x="1683133" y="32189"/>
                </a:cubicBezTo>
                <a:cubicBezTo>
                  <a:pt x="1703743" y="52799"/>
                  <a:pt x="1715322" y="80753"/>
                  <a:pt x="1715322" y="109900"/>
                </a:cubicBezTo>
                <a:lnTo>
                  <a:pt x="1715322" y="989096"/>
                </a:lnTo>
                <a:cubicBezTo>
                  <a:pt x="1715322" y="1018243"/>
                  <a:pt x="1703743" y="1046197"/>
                  <a:pt x="1683133" y="1066807"/>
                </a:cubicBezTo>
                <a:cubicBezTo>
                  <a:pt x="1662523" y="1087417"/>
                  <a:pt x="1634569" y="1098996"/>
                  <a:pt x="1605422" y="1098996"/>
                </a:cubicBezTo>
                <a:lnTo>
                  <a:pt x="109900" y="1098996"/>
                </a:lnTo>
                <a:cubicBezTo>
                  <a:pt x="80753" y="1098996"/>
                  <a:pt x="52799" y="1087417"/>
                  <a:pt x="32189" y="1066807"/>
                </a:cubicBezTo>
                <a:cubicBezTo>
                  <a:pt x="11579" y="1046197"/>
                  <a:pt x="0" y="1018243"/>
                  <a:pt x="0" y="989096"/>
                </a:cubicBezTo>
                <a:lnTo>
                  <a:pt x="0" y="1099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44341" tIns="44341" rIns="44341" bIns="279840" spcCol="1270"/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az-Latn-AZ" sz="13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ook Antiqua" panose="02040602050305030304" pitchFamily="18" charset="0"/>
              </a:rPr>
              <a:t>Bank işçisinin Bildirişlə tanış olması və vergi ödəyicisinin bank hesabları barədə müvafiq məlumatların toplanması</a:t>
            </a:r>
            <a:endParaRPr lang="ru-RU" sz="1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ook Antiqua" panose="02040602050305030304" pitchFamily="18" charset="0"/>
            </a:endParaRPr>
          </a:p>
        </p:txBody>
      </p:sp>
      <p:sp>
        <p:nvSpPr>
          <p:cNvPr id="5133" name="Прямоугольник 5"/>
          <p:cNvSpPr>
            <a:spLocks noChangeArrowheads="1"/>
          </p:cNvSpPr>
          <p:nvPr/>
        </p:nvSpPr>
        <p:spPr bwMode="auto">
          <a:xfrm>
            <a:off x="3957638" y="2819400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1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ea typeface="MS Mincho" pitchFamily="49" charset="-128"/>
                <a:cs typeface="Times New Roman" pitchFamily="18" charset="0"/>
              </a:rPr>
              <a:t>Bildirişlərin cavablandırılması prosesinin ümumi sxemi</a:t>
            </a:r>
            <a:endParaRPr lang="en-US" sz="2800" b="1" dirty="0"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068DA5-8BB6-40A5-AE9F-9C28DC5DBC78}" type="slidenum">
              <a:rPr lang="en-US">
                <a:solidFill>
                  <a:prstClr val="black">
                    <a:tint val="75000"/>
                  </a:prstClr>
                </a:solidFill>
                <a:latin typeface="Book Antiqua" panose="02040602050305030304" pitchFamily="18" charset="0"/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Book Antiqua" panose="02040602050305030304" pitchFamily="18" charset="0"/>
            </a:endParaRPr>
          </a:p>
        </p:txBody>
      </p:sp>
      <p:pic>
        <p:nvPicPr>
          <p:cNvPr id="5136" name="Picture 2" descr="C:\Users\Saybernet\Desktop\VNyeni-ger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131" y="2822578"/>
            <a:ext cx="57150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олилиния 13"/>
          <p:cNvSpPr/>
          <p:nvPr/>
        </p:nvSpPr>
        <p:spPr>
          <a:xfrm>
            <a:off x="3126785" y="1503335"/>
            <a:ext cx="1711721" cy="1282392"/>
          </a:xfrm>
          <a:custGeom>
            <a:avLst/>
            <a:gdLst>
              <a:gd name="connsiteX0" fmla="*/ 0 w 1715322"/>
              <a:gd name="connsiteY0" fmla="*/ 109900 h 1098996"/>
              <a:gd name="connsiteX1" fmla="*/ 32189 w 1715322"/>
              <a:gd name="connsiteY1" fmla="*/ 32189 h 1098996"/>
              <a:gd name="connsiteX2" fmla="*/ 109900 w 1715322"/>
              <a:gd name="connsiteY2" fmla="*/ 0 h 1098996"/>
              <a:gd name="connsiteX3" fmla="*/ 1605422 w 1715322"/>
              <a:gd name="connsiteY3" fmla="*/ 0 h 1098996"/>
              <a:gd name="connsiteX4" fmla="*/ 1683133 w 1715322"/>
              <a:gd name="connsiteY4" fmla="*/ 32189 h 1098996"/>
              <a:gd name="connsiteX5" fmla="*/ 1715322 w 1715322"/>
              <a:gd name="connsiteY5" fmla="*/ 109900 h 1098996"/>
              <a:gd name="connsiteX6" fmla="*/ 1715322 w 1715322"/>
              <a:gd name="connsiteY6" fmla="*/ 989096 h 1098996"/>
              <a:gd name="connsiteX7" fmla="*/ 1683133 w 1715322"/>
              <a:gd name="connsiteY7" fmla="*/ 1066807 h 1098996"/>
              <a:gd name="connsiteX8" fmla="*/ 1605422 w 1715322"/>
              <a:gd name="connsiteY8" fmla="*/ 1098996 h 1098996"/>
              <a:gd name="connsiteX9" fmla="*/ 109900 w 1715322"/>
              <a:gd name="connsiteY9" fmla="*/ 1098996 h 1098996"/>
              <a:gd name="connsiteX10" fmla="*/ 32189 w 1715322"/>
              <a:gd name="connsiteY10" fmla="*/ 1066807 h 1098996"/>
              <a:gd name="connsiteX11" fmla="*/ 0 w 1715322"/>
              <a:gd name="connsiteY11" fmla="*/ 989096 h 1098996"/>
              <a:gd name="connsiteX12" fmla="*/ 0 w 1715322"/>
              <a:gd name="connsiteY12" fmla="*/ 109900 h 109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5322" h="1098996">
                <a:moveTo>
                  <a:pt x="0" y="109900"/>
                </a:moveTo>
                <a:cubicBezTo>
                  <a:pt x="0" y="80753"/>
                  <a:pt x="11579" y="52799"/>
                  <a:pt x="32189" y="32189"/>
                </a:cubicBezTo>
                <a:cubicBezTo>
                  <a:pt x="52799" y="11579"/>
                  <a:pt x="80753" y="0"/>
                  <a:pt x="109900" y="0"/>
                </a:cubicBezTo>
                <a:lnTo>
                  <a:pt x="1605422" y="0"/>
                </a:lnTo>
                <a:cubicBezTo>
                  <a:pt x="1634569" y="0"/>
                  <a:pt x="1662523" y="11579"/>
                  <a:pt x="1683133" y="32189"/>
                </a:cubicBezTo>
                <a:cubicBezTo>
                  <a:pt x="1703743" y="52799"/>
                  <a:pt x="1715322" y="80753"/>
                  <a:pt x="1715322" y="109900"/>
                </a:cubicBezTo>
                <a:lnTo>
                  <a:pt x="1715322" y="989096"/>
                </a:lnTo>
                <a:cubicBezTo>
                  <a:pt x="1715322" y="1018243"/>
                  <a:pt x="1703743" y="1046197"/>
                  <a:pt x="1683133" y="1066807"/>
                </a:cubicBezTo>
                <a:cubicBezTo>
                  <a:pt x="1662523" y="1087417"/>
                  <a:pt x="1634569" y="1098996"/>
                  <a:pt x="1605422" y="1098996"/>
                </a:cubicBezTo>
                <a:lnTo>
                  <a:pt x="109900" y="1098996"/>
                </a:lnTo>
                <a:cubicBezTo>
                  <a:pt x="80753" y="1098996"/>
                  <a:pt x="52799" y="1087417"/>
                  <a:pt x="32189" y="1066807"/>
                </a:cubicBezTo>
                <a:cubicBezTo>
                  <a:pt x="11579" y="1046197"/>
                  <a:pt x="0" y="1018243"/>
                  <a:pt x="0" y="989096"/>
                </a:cubicBezTo>
                <a:lnTo>
                  <a:pt x="0" y="1099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44341" tIns="44341" rIns="44341" bIns="279840" spcCol="1270"/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None/>
              <a:defRPr/>
            </a:pPr>
            <a:r>
              <a:rPr lang="az-Latn-AZ" sz="16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ook Antiqua" panose="02040602050305030304" pitchFamily="18" charset="0"/>
              </a:rPr>
              <a:t>Vergi orqanından göndərilən Bildirişin endirilməsi</a:t>
            </a:r>
            <a:endParaRPr lang="ru-RU" sz="16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ook Antiqua" panose="0204060205030503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3731221" y="2739547"/>
            <a:ext cx="523424" cy="298120"/>
          </a:xfrm>
          <a:custGeom>
            <a:avLst/>
            <a:gdLst>
              <a:gd name="connsiteX0" fmla="*/ 0 w 1184404"/>
              <a:gd name="connsiteY0" fmla="*/ 47100 h 470998"/>
              <a:gd name="connsiteX1" fmla="*/ 13795 w 1184404"/>
              <a:gd name="connsiteY1" fmla="*/ 13795 h 470998"/>
              <a:gd name="connsiteX2" fmla="*/ 47100 w 1184404"/>
              <a:gd name="connsiteY2" fmla="*/ 0 h 470998"/>
              <a:gd name="connsiteX3" fmla="*/ 1137304 w 1184404"/>
              <a:gd name="connsiteY3" fmla="*/ 0 h 470998"/>
              <a:gd name="connsiteX4" fmla="*/ 1170609 w 1184404"/>
              <a:gd name="connsiteY4" fmla="*/ 13795 h 470998"/>
              <a:gd name="connsiteX5" fmla="*/ 1184404 w 1184404"/>
              <a:gd name="connsiteY5" fmla="*/ 47100 h 470998"/>
              <a:gd name="connsiteX6" fmla="*/ 1184404 w 1184404"/>
              <a:gd name="connsiteY6" fmla="*/ 423898 h 470998"/>
              <a:gd name="connsiteX7" fmla="*/ 1170609 w 1184404"/>
              <a:gd name="connsiteY7" fmla="*/ 457203 h 470998"/>
              <a:gd name="connsiteX8" fmla="*/ 1137304 w 1184404"/>
              <a:gd name="connsiteY8" fmla="*/ 470998 h 470998"/>
              <a:gd name="connsiteX9" fmla="*/ 47100 w 1184404"/>
              <a:gd name="connsiteY9" fmla="*/ 470998 h 470998"/>
              <a:gd name="connsiteX10" fmla="*/ 13795 w 1184404"/>
              <a:gd name="connsiteY10" fmla="*/ 457203 h 470998"/>
              <a:gd name="connsiteX11" fmla="*/ 0 w 1184404"/>
              <a:gd name="connsiteY11" fmla="*/ 423898 h 470998"/>
              <a:gd name="connsiteX12" fmla="*/ 0 w 1184404"/>
              <a:gd name="connsiteY12" fmla="*/ 47100 h 470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4404" h="470998">
                <a:moveTo>
                  <a:pt x="0" y="47100"/>
                </a:moveTo>
                <a:cubicBezTo>
                  <a:pt x="0" y="34608"/>
                  <a:pt x="4962" y="22628"/>
                  <a:pt x="13795" y="13795"/>
                </a:cubicBezTo>
                <a:cubicBezTo>
                  <a:pt x="22628" y="4962"/>
                  <a:pt x="34608" y="0"/>
                  <a:pt x="47100" y="0"/>
                </a:cubicBezTo>
                <a:lnTo>
                  <a:pt x="1137304" y="0"/>
                </a:lnTo>
                <a:cubicBezTo>
                  <a:pt x="1149796" y="0"/>
                  <a:pt x="1161776" y="4962"/>
                  <a:pt x="1170609" y="13795"/>
                </a:cubicBezTo>
                <a:cubicBezTo>
                  <a:pt x="1179442" y="22628"/>
                  <a:pt x="1184404" y="34608"/>
                  <a:pt x="1184404" y="47100"/>
                </a:cubicBezTo>
                <a:lnTo>
                  <a:pt x="1184404" y="423898"/>
                </a:lnTo>
                <a:cubicBezTo>
                  <a:pt x="1184404" y="436390"/>
                  <a:pt x="1179442" y="448370"/>
                  <a:pt x="1170609" y="457203"/>
                </a:cubicBezTo>
                <a:cubicBezTo>
                  <a:pt x="1161776" y="466036"/>
                  <a:pt x="1149796" y="470998"/>
                  <a:pt x="1137304" y="470998"/>
                </a:cubicBezTo>
                <a:lnTo>
                  <a:pt x="47100" y="470998"/>
                </a:lnTo>
                <a:cubicBezTo>
                  <a:pt x="34608" y="470998"/>
                  <a:pt x="22628" y="466036"/>
                  <a:pt x="13795" y="457203"/>
                </a:cubicBezTo>
                <a:cubicBezTo>
                  <a:pt x="4962" y="448370"/>
                  <a:pt x="0" y="436390"/>
                  <a:pt x="0" y="423898"/>
                </a:cubicBezTo>
                <a:lnTo>
                  <a:pt x="0" y="471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3325" tIns="46815" rIns="63325" bIns="46815" spcCol="1270" anchor="ctr"/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az-Latn-AZ" sz="2000" dirty="0">
                <a:solidFill>
                  <a:prstClr val="white"/>
                </a:solidFill>
                <a:latin typeface="Book Antiqua" panose="02040602050305030304" pitchFamily="18" charset="0"/>
              </a:rPr>
              <a:t>1</a:t>
            </a:r>
            <a:endParaRPr lang="ru-RU" sz="2000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707257" y="2710457"/>
            <a:ext cx="481348" cy="311717"/>
          </a:xfrm>
          <a:custGeom>
            <a:avLst/>
            <a:gdLst>
              <a:gd name="connsiteX0" fmla="*/ 0 w 1184404"/>
              <a:gd name="connsiteY0" fmla="*/ 47100 h 470998"/>
              <a:gd name="connsiteX1" fmla="*/ 13795 w 1184404"/>
              <a:gd name="connsiteY1" fmla="*/ 13795 h 470998"/>
              <a:gd name="connsiteX2" fmla="*/ 47100 w 1184404"/>
              <a:gd name="connsiteY2" fmla="*/ 0 h 470998"/>
              <a:gd name="connsiteX3" fmla="*/ 1137304 w 1184404"/>
              <a:gd name="connsiteY3" fmla="*/ 0 h 470998"/>
              <a:gd name="connsiteX4" fmla="*/ 1170609 w 1184404"/>
              <a:gd name="connsiteY4" fmla="*/ 13795 h 470998"/>
              <a:gd name="connsiteX5" fmla="*/ 1184404 w 1184404"/>
              <a:gd name="connsiteY5" fmla="*/ 47100 h 470998"/>
              <a:gd name="connsiteX6" fmla="*/ 1184404 w 1184404"/>
              <a:gd name="connsiteY6" fmla="*/ 423898 h 470998"/>
              <a:gd name="connsiteX7" fmla="*/ 1170609 w 1184404"/>
              <a:gd name="connsiteY7" fmla="*/ 457203 h 470998"/>
              <a:gd name="connsiteX8" fmla="*/ 1137304 w 1184404"/>
              <a:gd name="connsiteY8" fmla="*/ 470998 h 470998"/>
              <a:gd name="connsiteX9" fmla="*/ 47100 w 1184404"/>
              <a:gd name="connsiteY9" fmla="*/ 470998 h 470998"/>
              <a:gd name="connsiteX10" fmla="*/ 13795 w 1184404"/>
              <a:gd name="connsiteY10" fmla="*/ 457203 h 470998"/>
              <a:gd name="connsiteX11" fmla="*/ 0 w 1184404"/>
              <a:gd name="connsiteY11" fmla="*/ 423898 h 470998"/>
              <a:gd name="connsiteX12" fmla="*/ 0 w 1184404"/>
              <a:gd name="connsiteY12" fmla="*/ 47100 h 470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4404" h="470998">
                <a:moveTo>
                  <a:pt x="0" y="47100"/>
                </a:moveTo>
                <a:cubicBezTo>
                  <a:pt x="0" y="34608"/>
                  <a:pt x="4962" y="22628"/>
                  <a:pt x="13795" y="13795"/>
                </a:cubicBezTo>
                <a:cubicBezTo>
                  <a:pt x="22628" y="4962"/>
                  <a:pt x="34608" y="0"/>
                  <a:pt x="47100" y="0"/>
                </a:cubicBezTo>
                <a:lnTo>
                  <a:pt x="1137304" y="0"/>
                </a:lnTo>
                <a:cubicBezTo>
                  <a:pt x="1149796" y="0"/>
                  <a:pt x="1161776" y="4962"/>
                  <a:pt x="1170609" y="13795"/>
                </a:cubicBezTo>
                <a:cubicBezTo>
                  <a:pt x="1179442" y="22628"/>
                  <a:pt x="1184404" y="34608"/>
                  <a:pt x="1184404" y="47100"/>
                </a:cubicBezTo>
                <a:lnTo>
                  <a:pt x="1184404" y="423898"/>
                </a:lnTo>
                <a:cubicBezTo>
                  <a:pt x="1184404" y="436390"/>
                  <a:pt x="1179442" y="448370"/>
                  <a:pt x="1170609" y="457203"/>
                </a:cubicBezTo>
                <a:cubicBezTo>
                  <a:pt x="1161776" y="466036"/>
                  <a:pt x="1149796" y="470998"/>
                  <a:pt x="1137304" y="470998"/>
                </a:cubicBezTo>
                <a:lnTo>
                  <a:pt x="47100" y="470998"/>
                </a:lnTo>
                <a:cubicBezTo>
                  <a:pt x="34608" y="470998"/>
                  <a:pt x="22628" y="466036"/>
                  <a:pt x="13795" y="457203"/>
                </a:cubicBezTo>
                <a:cubicBezTo>
                  <a:pt x="4962" y="448370"/>
                  <a:pt x="0" y="436390"/>
                  <a:pt x="0" y="423898"/>
                </a:cubicBezTo>
                <a:lnTo>
                  <a:pt x="0" y="471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-1488257"/>
              <a:satOff val="8966"/>
              <a:lumOff val="719"/>
              <a:alphaOff val="0"/>
            </a:schemeClr>
          </a:fillRef>
          <a:effectRef idx="2">
            <a:schemeClr val="accent4">
              <a:hueOff val="-1488257"/>
              <a:satOff val="8966"/>
              <a:lumOff val="719"/>
              <a:alphaOff val="0"/>
            </a:schemeClr>
          </a:effectRef>
          <a:fontRef idx="minor">
            <a:schemeClr val="lt1"/>
          </a:fontRef>
        </p:style>
        <p:txBody>
          <a:bodyPr lIns="63325" tIns="46815" rIns="63325" bIns="46815" spcCol="1270" anchor="ctr"/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az-Latn-AZ" sz="2000" dirty="0">
                <a:solidFill>
                  <a:prstClr val="white"/>
                </a:solidFill>
                <a:latin typeface="Book Antiqua" panose="02040602050305030304" pitchFamily="18" charset="0"/>
              </a:rPr>
              <a:t>2</a:t>
            </a:r>
            <a:endParaRPr lang="ru-RU" sz="2000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799527" y="2724052"/>
            <a:ext cx="526682" cy="279259"/>
          </a:xfrm>
          <a:custGeom>
            <a:avLst/>
            <a:gdLst>
              <a:gd name="connsiteX0" fmla="*/ 0 w 1184404"/>
              <a:gd name="connsiteY0" fmla="*/ 47100 h 470998"/>
              <a:gd name="connsiteX1" fmla="*/ 13795 w 1184404"/>
              <a:gd name="connsiteY1" fmla="*/ 13795 h 470998"/>
              <a:gd name="connsiteX2" fmla="*/ 47100 w 1184404"/>
              <a:gd name="connsiteY2" fmla="*/ 0 h 470998"/>
              <a:gd name="connsiteX3" fmla="*/ 1137304 w 1184404"/>
              <a:gd name="connsiteY3" fmla="*/ 0 h 470998"/>
              <a:gd name="connsiteX4" fmla="*/ 1170609 w 1184404"/>
              <a:gd name="connsiteY4" fmla="*/ 13795 h 470998"/>
              <a:gd name="connsiteX5" fmla="*/ 1184404 w 1184404"/>
              <a:gd name="connsiteY5" fmla="*/ 47100 h 470998"/>
              <a:gd name="connsiteX6" fmla="*/ 1184404 w 1184404"/>
              <a:gd name="connsiteY6" fmla="*/ 423898 h 470998"/>
              <a:gd name="connsiteX7" fmla="*/ 1170609 w 1184404"/>
              <a:gd name="connsiteY7" fmla="*/ 457203 h 470998"/>
              <a:gd name="connsiteX8" fmla="*/ 1137304 w 1184404"/>
              <a:gd name="connsiteY8" fmla="*/ 470998 h 470998"/>
              <a:gd name="connsiteX9" fmla="*/ 47100 w 1184404"/>
              <a:gd name="connsiteY9" fmla="*/ 470998 h 470998"/>
              <a:gd name="connsiteX10" fmla="*/ 13795 w 1184404"/>
              <a:gd name="connsiteY10" fmla="*/ 457203 h 470998"/>
              <a:gd name="connsiteX11" fmla="*/ 0 w 1184404"/>
              <a:gd name="connsiteY11" fmla="*/ 423898 h 470998"/>
              <a:gd name="connsiteX12" fmla="*/ 0 w 1184404"/>
              <a:gd name="connsiteY12" fmla="*/ 47100 h 470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4404" h="470998">
                <a:moveTo>
                  <a:pt x="0" y="47100"/>
                </a:moveTo>
                <a:cubicBezTo>
                  <a:pt x="0" y="34608"/>
                  <a:pt x="4962" y="22628"/>
                  <a:pt x="13795" y="13795"/>
                </a:cubicBezTo>
                <a:cubicBezTo>
                  <a:pt x="22628" y="4962"/>
                  <a:pt x="34608" y="0"/>
                  <a:pt x="47100" y="0"/>
                </a:cubicBezTo>
                <a:lnTo>
                  <a:pt x="1137304" y="0"/>
                </a:lnTo>
                <a:cubicBezTo>
                  <a:pt x="1149796" y="0"/>
                  <a:pt x="1161776" y="4962"/>
                  <a:pt x="1170609" y="13795"/>
                </a:cubicBezTo>
                <a:cubicBezTo>
                  <a:pt x="1179442" y="22628"/>
                  <a:pt x="1184404" y="34608"/>
                  <a:pt x="1184404" y="47100"/>
                </a:cubicBezTo>
                <a:lnTo>
                  <a:pt x="1184404" y="423898"/>
                </a:lnTo>
                <a:cubicBezTo>
                  <a:pt x="1184404" y="436390"/>
                  <a:pt x="1179442" y="448370"/>
                  <a:pt x="1170609" y="457203"/>
                </a:cubicBezTo>
                <a:cubicBezTo>
                  <a:pt x="1161776" y="466036"/>
                  <a:pt x="1149796" y="470998"/>
                  <a:pt x="1137304" y="470998"/>
                </a:cubicBezTo>
                <a:lnTo>
                  <a:pt x="47100" y="470998"/>
                </a:lnTo>
                <a:cubicBezTo>
                  <a:pt x="34608" y="470998"/>
                  <a:pt x="22628" y="466036"/>
                  <a:pt x="13795" y="457203"/>
                </a:cubicBezTo>
                <a:cubicBezTo>
                  <a:pt x="4962" y="448370"/>
                  <a:pt x="0" y="436390"/>
                  <a:pt x="0" y="423898"/>
                </a:cubicBezTo>
                <a:lnTo>
                  <a:pt x="0" y="471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-2976513"/>
              <a:satOff val="17933"/>
              <a:lumOff val="1437"/>
              <a:alphaOff val="0"/>
            </a:schemeClr>
          </a:fillRef>
          <a:effectRef idx="2">
            <a:schemeClr val="accent4">
              <a:hueOff val="-2976513"/>
              <a:satOff val="17933"/>
              <a:lumOff val="1437"/>
              <a:alphaOff val="0"/>
            </a:schemeClr>
          </a:effectRef>
          <a:fontRef idx="minor">
            <a:schemeClr val="lt1"/>
          </a:fontRef>
        </p:style>
        <p:txBody>
          <a:bodyPr lIns="63325" tIns="46815" rIns="63325" bIns="46815" spcCol="1270" anchor="ctr"/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az-Latn-AZ" sz="2000" dirty="0">
                <a:solidFill>
                  <a:prstClr val="white"/>
                </a:solidFill>
                <a:latin typeface="Book Antiqua" panose="02040602050305030304" pitchFamily="18" charset="0"/>
              </a:rPr>
              <a:t>3</a:t>
            </a:r>
            <a:endParaRPr lang="ru-RU" sz="2000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105002" y="3673101"/>
            <a:ext cx="1891765" cy="1270861"/>
          </a:xfrm>
          <a:custGeom>
            <a:avLst/>
            <a:gdLst>
              <a:gd name="connsiteX0" fmla="*/ 0 w 1715322"/>
              <a:gd name="connsiteY0" fmla="*/ 109900 h 1098996"/>
              <a:gd name="connsiteX1" fmla="*/ 32189 w 1715322"/>
              <a:gd name="connsiteY1" fmla="*/ 32189 h 1098996"/>
              <a:gd name="connsiteX2" fmla="*/ 109900 w 1715322"/>
              <a:gd name="connsiteY2" fmla="*/ 0 h 1098996"/>
              <a:gd name="connsiteX3" fmla="*/ 1605422 w 1715322"/>
              <a:gd name="connsiteY3" fmla="*/ 0 h 1098996"/>
              <a:gd name="connsiteX4" fmla="*/ 1683133 w 1715322"/>
              <a:gd name="connsiteY4" fmla="*/ 32189 h 1098996"/>
              <a:gd name="connsiteX5" fmla="*/ 1715322 w 1715322"/>
              <a:gd name="connsiteY5" fmla="*/ 109900 h 1098996"/>
              <a:gd name="connsiteX6" fmla="*/ 1715322 w 1715322"/>
              <a:gd name="connsiteY6" fmla="*/ 989096 h 1098996"/>
              <a:gd name="connsiteX7" fmla="*/ 1683133 w 1715322"/>
              <a:gd name="connsiteY7" fmla="*/ 1066807 h 1098996"/>
              <a:gd name="connsiteX8" fmla="*/ 1605422 w 1715322"/>
              <a:gd name="connsiteY8" fmla="*/ 1098996 h 1098996"/>
              <a:gd name="connsiteX9" fmla="*/ 109900 w 1715322"/>
              <a:gd name="connsiteY9" fmla="*/ 1098996 h 1098996"/>
              <a:gd name="connsiteX10" fmla="*/ 32189 w 1715322"/>
              <a:gd name="connsiteY10" fmla="*/ 1066807 h 1098996"/>
              <a:gd name="connsiteX11" fmla="*/ 0 w 1715322"/>
              <a:gd name="connsiteY11" fmla="*/ 989096 h 1098996"/>
              <a:gd name="connsiteX12" fmla="*/ 0 w 1715322"/>
              <a:gd name="connsiteY12" fmla="*/ 109900 h 109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5322" h="1098996">
                <a:moveTo>
                  <a:pt x="0" y="109900"/>
                </a:moveTo>
                <a:cubicBezTo>
                  <a:pt x="0" y="80753"/>
                  <a:pt x="11579" y="52799"/>
                  <a:pt x="32189" y="32189"/>
                </a:cubicBezTo>
                <a:cubicBezTo>
                  <a:pt x="52799" y="11579"/>
                  <a:pt x="80753" y="0"/>
                  <a:pt x="109900" y="0"/>
                </a:cubicBezTo>
                <a:lnTo>
                  <a:pt x="1605422" y="0"/>
                </a:lnTo>
                <a:cubicBezTo>
                  <a:pt x="1634569" y="0"/>
                  <a:pt x="1662523" y="11579"/>
                  <a:pt x="1683133" y="32189"/>
                </a:cubicBezTo>
                <a:cubicBezTo>
                  <a:pt x="1703743" y="52799"/>
                  <a:pt x="1715322" y="80753"/>
                  <a:pt x="1715322" y="109900"/>
                </a:cubicBezTo>
                <a:lnTo>
                  <a:pt x="1715322" y="989096"/>
                </a:lnTo>
                <a:cubicBezTo>
                  <a:pt x="1715322" y="1018243"/>
                  <a:pt x="1703743" y="1046197"/>
                  <a:pt x="1683133" y="1066807"/>
                </a:cubicBezTo>
                <a:cubicBezTo>
                  <a:pt x="1662523" y="1087417"/>
                  <a:pt x="1634569" y="1098996"/>
                  <a:pt x="1605422" y="1098996"/>
                </a:cubicBezTo>
                <a:lnTo>
                  <a:pt x="109900" y="1098996"/>
                </a:lnTo>
                <a:cubicBezTo>
                  <a:pt x="80753" y="1098996"/>
                  <a:pt x="52799" y="1087417"/>
                  <a:pt x="32189" y="1066807"/>
                </a:cubicBezTo>
                <a:cubicBezTo>
                  <a:pt x="11579" y="1046197"/>
                  <a:pt x="0" y="1018243"/>
                  <a:pt x="0" y="989096"/>
                </a:cubicBezTo>
                <a:lnTo>
                  <a:pt x="0" y="1099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44341" tIns="44341" rIns="44341" bIns="279840" spcCol="1270"/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az-Latn-AZ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ook Antiqua" panose="02040602050305030304" pitchFamily="18" charset="0"/>
              </a:rPr>
              <a:t>Reyestr</a:t>
            </a:r>
            <a:r>
              <a:rPr lang="az-Latn-AZ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ook Antiqua" panose="02040602050305030304" pitchFamily="18" charset="0"/>
              </a:rPr>
              <a:t>” proqramı vasitəsilə  hazırlanmış XML faylını paketləyib kompüterin müvafiq qovluğunda saxlanması</a:t>
            </a:r>
            <a:endParaRPr lang="ru-RU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822774" y="4924812"/>
            <a:ext cx="526682" cy="279259"/>
          </a:xfrm>
          <a:custGeom>
            <a:avLst/>
            <a:gdLst>
              <a:gd name="connsiteX0" fmla="*/ 0 w 1184404"/>
              <a:gd name="connsiteY0" fmla="*/ 47100 h 470998"/>
              <a:gd name="connsiteX1" fmla="*/ 13795 w 1184404"/>
              <a:gd name="connsiteY1" fmla="*/ 13795 h 470998"/>
              <a:gd name="connsiteX2" fmla="*/ 47100 w 1184404"/>
              <a:gd name="connsiteY2" fmla="*/ 0 h 470998"/>
              <a:gd name="connsiteX3" fmla="*/ 1137304 w 1184404"/>
              <a:gd name="connsiteY3" fmla="*/ 0 h 470998"/>
              <a:gd name="connsiteX4" fmla="*/ 1170609 w 1184404"/>
              <a:gd name="connsiteY4" fmla="*/ 13795 h 470998"/>
              <a:gd name="connsiteX5" fmla="*/ 1184404 w 1184404"/>
              <a:gd name="connsiteY5" fmla="*/ 47100 h 470998"/>
              <a:gd name="connsiteX6" fmla="*/ 1184404 w 1184404"/>
              <a:gd name="connsiteY6" fmla="*/ 423898 h 470998"/>
              <a:gd name="connsiteX7" fmla="*/ 1170609 w 1184404"/>
              <a:gd name="connsiteY7" fmla="*/ 457203 h 470998"/>
              <a:gd name="connsiteX8" fmla="*/ 1137304 w 1184404"/>
              <a:gd name="connsiteY8" fmla="*/ 470998 h 470998"/>
              <a:gd name="connsiteX9" fmla="*/ 47100 w 1184404"/>
              <a:gd name="connsiteY9" fmla="*/ 470998 h 470998"/>
              <a:gd name="connsiteX10" fmla="*/ 13795 w 1184404"/>
              <a:gd name="connsiteY10" fmla="*/ 457203 h 470998"/>
              <a:gd name="connsiteX11" fmla="*/ 0 w 1184404"/>
              <a:gd name="connsiteY11" fmla="*/ 423898 h 470998"/>
              <a:gd name="connsiteX12" fmla="*/ 0 w 1184404"/>
              <a:gd name="connsiteY12" fmla="*/ 47100 h 470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4404" h="470998">
                <a:moveTo>
                  <a:pt x="0" y="47100"/>
                </a:moveTo>
                <a:cubicBezTo>
                  <a:pt x="0" y="34608"/>
                  <a:pt x="4962" y="22628"/>
                  <a:pt x="13795" y="13795"/>
                </a:cubicBezTo>
                <a:cubicBezTo>
                  <a:pt x="22628" y="4962"/>
                  <a:pt x="34608" y="0"/>
                  <a:pt x="47100" y="0"/>
                </a:cubicBezTo>
                <a:lnTo>
                  <a:pt x="1137304" y="0"/>
                </a:lnTo>
                <a:cubicBezTo>
                  <a:pt x="1149796" y="0"/>
                  <a:pt x="1161776" y="4962"/>
                  <a:pt x="1170609" y="13795"/>
                </a:cubicBezTo>
                <a:cubicBezTo>
                  <a:pt x="1179442" y="22628"/>
                  <a:pt x="1184404" y="34608"/>
                  <a:pt x="1184404" y="47100"/>
                </a:cubicBezTo>
                <a:lnTo>
                  <a:pt x="1184404" y="423898"/>
                </a:lnTo>
                <a:cubicBezTo>
                  <a:pt x="1184404" y="436390"/>
                  <a:pt x="1179442" y="448370"/>
                  <a:pt x="1170609" y="457203"/>
                </a:cubicBezTo>
                <a:cubicBezTo>
                  <a:pt x="1161776" y="466036"/>
                  <a:pt x="1149796" y="470998"/>
                  <a:pt x="1137304" y="470998"/>
                </a:cubicBezTo>
                <a:lnTo>
                  <a:pt x="47100" y="470998"/>
                </a:lnTo>
                <a:cubicBezTo>
                  <a:pt x="34608" y="470998"/>
                  <a:pt x="22628" y="466036"/>
                  <a:pt x="13795" y="457203"/>
                </a:cubicBezTo>
                <a:cubicBezTo>
                  <a:pt x="4962" y="448370"/>
                  <a:pt x="0" y="436390"/>
                  <a:pt x="0" y="423898"/>
                </a:cubicBezTo>
                <a:lnTo>
                  <a:pt x="0" y="471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-2976513"/>
              <a:satOff val="17933"/>
              <a:lumOff val="1437"/>
              <a:alphaOff val="0"/>
            </a:schemeClr>
          </a:fillRef>
          <a:effectRef idx="2">
            <a:schemeClr val="accent4">
              <a:hueOff val="-2976513"/>
              <a:satOff val="17933"/>
              <a:lumOff val="1437"/>
              <a:alphaOff val="0"/>
            </a:schemeClr>
          </a:effectRef>
          <a:fontRef idx="minor">
            <a:schemeClr val="lt1"/>
          </a:fontRef>
        </p:style>
        <p:txBody>
          <a:bodyPr lIns="63325" tIns="46815" rIns="63325" bIns="46815" spcCol="1270" anchor="ctr"/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az-Latn-AZ" sz="2000" dirty="0">
                <a:solidFill>
                  <a:prstClr val="white"/>
                </a:solidFill>
                <a:latin typeface="Book Antiqua" panose="02040602050305030304" pitchFamily="18" charset="0"/>
              </a:rPr>
              <a:t>4</a:t>
            </a:r>
            <a:endParaRPr lang="ru-RU" sz="2000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059225" y="3688599"/>
            <a:ext cx="1891765" cy="1270861"/>
          </a:xfrm>
          <a:custGeom>
            <a:avLst/>
            <a:gdLst>
              <a:gd name="connsiteX0" fmla="*/ 0 w 1715322"/>
              <a:gd name="connsiteY0" fmla="*/ 109900 h 1098996"/>
              <a:gd name="connsiteX1" fmla="*/ 32189 w 1715322"/>
              <a:gd name="connsiteY1" fmla="*/ 32189 h 1098996"/>
              <a:gd name="connsiteX2" fmla="*/ 109900 w 1715322"/>
              <a:gd name="connsiteY2" fmla="*/ 0 h 1098996"/>
              <a:gd name="connsiteX3" fmla="*/ 1605422 w 1715322"/>
              <a:gd name="connsiteY3" fmla="*/ 0 h 1098996"/>
              <a:gd name="connsiteX4" fmla="*/ 1683133 w 1715322"/>
              <a:gd name="connsiteY4" fmla="*/ 32189 h 1098996"/>
              <a:gd name="connsiteX5" fmla="*/ 1715322 w 1715322"/>
              <a:gd name="connsiteY5" fmla="*/ 109900 h 1098996"/>
              <a:gd name="connsiteX6" fmla="*/ 1715322 w 1715322"/>
              <a:gd name="connsiteY6" fmla="*/ 989096 h 1098996"/>
              <a:gd name="connsiteX7" fmla="*/ 1683133 w 1715322"/>
              <a:gd name="connsiteY7" fmla="*/ 1066807 h 1098996"/>
              <a:gd name="connsiteX8" fmla="*/ 1605422 w 1715322"/>
              <a:gd name="connsiteY8" fmla="*/ 1098996 h 1098996"/>
              <a:gd name="connsiteX9" fmla="*/ 109900 w 1715322"/>
              <a:gd name="connsiteY9" fmla="*/ 1098996 h 1098996"/>
              <a:gd name="connsiteX10" fmla="*/ 32189 w 1715322"/>
              <a:gd name="connsiteY10" fmla="*/ 1066807 h 1098996"/>
              <a:gd name="connsiteX11" fmla="*/ 0 w 1715322"/>
              <a:gd name="connsiteY11" fmla="*/ 989096 h 1098996"/>
              <a:gd name="connsiteX12" fmla="*/ 0 w 1715322"/>
              <a:gd name="connsiteY12" fmla="*/ 109900 h 109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5322" h="1098996">
                <a:moveTo>
                  <a:pt x="0" y="109900"/>
                </a:moveTo>
                <a:cubicBezTo>
                  <a:pt x="0" y="80753"/>
                  <a:pt x="11579" y="52799"/>
                  <a:pt x="32189" y="32189"/>
                </a:cubicBezTo>
                <a:cubicBezTo>
                  <a:pt x="52799" y="11579"/>
                  <a:pt x="80753" y="0"/>
                  <a:pt x="109900" y="0"/>
                </a:cubicBezTo>
                <a:lnTo>
                  <a:pt x="1605422" y="0"/>
                </a:lnTo>
                <a:cubicBezTo>
                  <a:pt x="1634569" y="0"/>
                  <a:pt x="1662523" y="11579"/>
                  <a:pt x="1683133" y="32189"/>
                </a:cubicBezTo>
                <a:cubicBezTo>
                  <a:pt x="1703743" y="52799"/>
                  <a:pt x="1715322" y="80753"/>
                  <a:pt x="1715322" y="109900"/>
                </a:cubicBezTo>
                <a:lnTo>
                  <a:pt x="1715322" y="989096"/>
                </a:lnTo>
                <a:cubicBezTo>
                  <a:pt x="1715322" y="1018243"/>
                  <a:pt x="1703743" y="1046197"/>
                  <a:pt x="1683133" y="1066807"/>
                </a:cubicBezTo>
                <a:cubicBezTo>
                  <a:pt x="1662523" y="1087417"/>
                  <a:pt x="1634569" y="1098996"/>
                  <a:pt x="1605422" y="1098996"/>
                </a:cubicBezTo>
                <a:lnTo>
                  <a:pt x="109900" y="1098996"/>
                </a:lnTo>
                <a:cubicBezTo>
                  <a:pt x="80753" y="1098996"/>
                  <a:pt x="52799" y="1087417"/>
                  <a:pt x="32189" y="1066807"/>
                </a:cubicBezTo>
                <a:cubicBezTo>
                  <a:pt x="11579" y="1046197"/>
                  <a:pt x="0" y="1018243"/>
                  <a:pt x="0" y="989096"/>
                </a:cubicBezTo>
                <a:lnTo>
                  <a:pt x="0" y="1099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44341" tIns="44341" rIns="44341" bIns="279840" spcCol="1270"/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az-Latn-AZ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ook Antiqua" panose="02040602050305030304" pitchFamily="18" charset="0"/>
              </a:rPr>
              <a:t>Həmin qovluqda saxlanılan paket faylının “ADOC” proqramının köməyi ilə Asan İmza vasitəsilə imzalanması </a:t>
            </a:r>
            <a:endParaRPr lang="ru-RU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ook Antiqua" panose="0204060205030503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823493" y="4926716"/>
            <a:ext cx="481348" cy="311717"/>
          </a:xfrm>
          <a:custGeom>
            <a:avLst/>
            <a:gdLst>
              <a:gd name="connsiteX0" fmla="*/ 0 w 1184404"/>
              <a:gd name="connsiteY0" fmla="*/ 47100 h 470998"/>
              <a:gd name="connsiteX1" fmla="*/ 13795 w 1184404"/>
              <a:gd name="connsiteY1" fmla="*/ 13795 h 470998"/>
              <a:gd name="connsiteX2" fmla="*/ 47100 w 1184404"/>
              <a:gd name="connsiteY2" fmla="*/ 0 h 470998"/>
              <a:gd name="connsiteX3" fmla="*/ 1137304 w 1184404"/>
              <a:gd name="connsiteY3" fmla="*/ 0 h 470998"/>
              <a:gd name="connsiteX4" fmla="*/ 1170609 w 1184404"/>
              <a:gd name="connsiteY4" fmla="*/ 13795 h 470998"/>
              <a:gd name="connsiteX5" fmla="*/ 1184404 w 1184404"/>
              <a:gd name="connsiteY5" fmla="*/ 47100 h 470998"/>
              <a:gd name="connsiteX6" fmla="*/ 1184404 w 1184404"/>
              <a:gd name="connsiteY6" fmla="*/ 423898 h 470998"/>
              <a:gd name="connsiteX7" fmla="*/ 1170609 w 1184404"/>
              <a:gd name="connsiteY7" fmla="*/ 457203 h 470998"/>
              <a:gd name="connsiteX8" fmla="*/ 1137304 w 1184404"/>
              <a:gd name="connsiteY8" fmla="*/ 470998 h 470998"/>
              <a:gd name="connsiteX9" fmla="*/ 47100 w 1184404"/>
              <a:gd name="connsiteY9" fmla="*/ 470998 h 470998"/>
              <a:gd name="connsiteX10" fmla="*/ 13795 w 1184404"/>
              <a:gd name="connsiteY10" fmla="*/ 457203 h 470998"/>
              <a:gd name="connsiteX11" fmla="*/ 0 w 1184404"/>
              <a:gd name="connsiteY11" fmla="*/ 423898 h 470998"/>
              <a:gd name="connsiteX12" fmla="*/ 0 w 1184404"/>
              <a:gd name="connsiteY12" fmla="*/ 47100 h 470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4404" h="470998">
                <a:moveTo>
                  <a:pt x="0" y="47100"/>
                </a:moveTo>
                <a:cubicBezTo>
                  <a:pt x="0" y="34608"/>
                  <a:pt x="4962" y="22628"/>
                  <a:pt x="13795" y="13795"/>
                </a:cubicBezTo>
                <a:cubicBezTo>
                  <a:pt x="22628" y="4962"/>
                  <a:pt x="34608" y="0"/>
                  <a:pt x="47100" y="0"/>
                </a:cubicBezTo>
                <a:lnTo>
                  <a:pt x="1137304" y="0"/>
                </a:lnTo>
                <a:cubicBezTo>
                  <a:pt x="1149796" y="0"/>
                  <a:pt x="1161776" y="4962"/>
                  <a:pt x="1170609" y="13795"/>
                </a:cubicBezTo>
                <a:cubicBezTo>
                  <a:pt x="1179442" y="22628"/>
                  <a:pt x="1184404" y="34608"/>
                  <a:pt x="1184404" y="47100"/>
                </a:cubicBezTo>
                <a:lnTo>
                  <a:pt x="1184404" y="423898"/>
                </a:lnTo>
                <a:cubicBezTo>
                  <a:pt x="1184404" y="436390"/>
                  <a:pt x="1179442" y="448370"/>
                  <a:pt x="1170609" y="457203"/>
                </a:cubicBezTo>
                <a:cubicBezTo>
                  <a:pt x="1161776" y="466036"/>
                  <a:pt x="1149796" y="470998"/>
                  <a:pt x="1137304" y="470998"/>
                </a:cubicBezTo>
                <a:lnTo>
                  <a:pt x="47100" y="470998"/>
                </a:lnTo>
                <a:cubicBezTo>
                  <a:pt x="34608" y="470998"/>
                  <a:pt x="22628" y="466036"/>
                  <a:pt x="13795" y="457203"/>
                </a:cubicBezTo>
                <a:cubicBezTo>
                  <a:pt x="4962" y="448370"/>
                  <a:pt x="0" y="436390"/>
                  <a:pt x="0" y="423898"/>
                </a:cubicBezTo>
                <a:lnTo>
                  <a:pt x="0" y="471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-1488257"/>
              <a:satOff val="8966"/>
              <a:lumOff val="719"/>
              <a:alphaOff val="0"/>
            </a:schemeClr>
          </a:fillRef>
          <a:effectRef idx="2">
            <a:schemeClr val="accent4">
              <a:hueOff val="-1488257"/>
              <a:satOff val="8966"/>
              <a:lumOff val="719"/>
              <a:alphaOff val="0"/>
            </a:schemeClr>
          </a:effectRef>
          <a:fontRef idx="minor">
            <a:schemeClr val="lt1"/>
          </a:fontRef>
        </p:style>
        <p:txBody>
          <a:bodyPr lIns="63325" tIns="46815" rIns="63325" bIns="46815" spcCol="1270" anchor="ctr"/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az-Latn-AZ" sz="2000" dirty="0">
                <a:solidFill>
                  <a:prstClr val="white"/>
                </a:solidFill>
                <a:latin typeface="Book Antiqua" panose="02040602050305030304" pitchFamily="18" charset="0"/>
              </a:rPr>
              <a:t>5</a:t>
            </a:r>
            <a:endParaRPr lang="ru-RU" sz="2000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3196526" y="3704095"/>
            <a:ext cx="1676850" cy="1282392"/>
          </a:xfrm>
          <a:custGeom>
            <a:avLst/>
            <a:gdLst>
              <a:gd name="connsiteX0" fmla="*/ 0 w 1715322"/>
              <a:gd name="connsiteY0" fmla="*/ 109900 h 1098996"/>
              <a:gd name="connsiteX1" fmla="*/ 32189 w 1715322"/>
              <a:gd name="connsiteY1" fmla="*/ 32189 h 1098996"/>
              <a:gd name="connsiteX2" fmla="*/ 109900 w 1715322"/>
              <a:gd name="connsiteY2" fmla="*/ 0 h 1098996"/>
              <a:gd name="connsiteX3" fmla="*/ 1605422 w 1715322"/>
              <a:gd name="connsiteY3" fmla="*/ 0 h 1098996"/>
              <a:gd name="connsiteX4" fmla="*/ 1683133 w 1715322"/>
              <a:gd name="connsiteY4" fmla="*/ 32189 h 1098996"/>
              <a:gd name="connsiteX5" fmla="*/ 1715322 w 1715322"/>
              <a:gd name="connsiteY5" fmla="*/ 109900 h 1098996"/>
              <a:gd name="connsiteX6" fmla="*/ 1715322 w 1715322"/>
              <a:gd name="connsiteY6" fmla="*/ 989096 h 1098996"/>
              <a:gd name="connsiteX7" fmla="*/ 1683133 w 1715322"/>
              <a:gd name="connsiteY7" fmla="*/ 1066807 h 1098996"/>
              <a:gd name="connsiteX8" fmla="*/ 1605422 w 1715322"/>
              <a:gd name="connsiteY8" fmla="*/ 1098996 h 1098996"/>
              <a:gd name="connsiteX9" fmla="*/ 109900 w 1715322"/>
              <a:gd name="connsiteY9" fmla="*/ 1098996 h 1098996"/>
              <a:gd name="connsiteX10" fmla="*/ 32189 w 1715322"/>
              <a:gd name="connsiteY10" fmla="*/ 1066807 h 1098996"/>
              <a:gd name="connsiteX11" fmla="*/ 0 w 1715322"/>
              <a:gd name="connsiteY11" fmla="*/ 989096 h 1098996"/>
              <a:gd name="connsiteX12" fmla="*/ 0 w 1715322"/>
              <a:gd name="connsiteY12" fmla="*/ 109900 h 109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5322" h="1098996">
                <a:moveTo>
                  <a:pt x="0" y="109900"/>
                </a:moveTo>
                <a:cubicBezTo>
                  <a:pt x="0" y="80753"/>
                  <a:pt x="11579" y="52799"/>
                  <a:pt x="32189" y="32189"/>
                </a:cubicBezTo>
                <a:cubicBezTo>
                  <a:pt x="52799" y="11579"/>
                  <a:pt x="80753" y="0"/>
                  <a:pt x="109900" y="0"/>
                </a:cubicBezTo>
                <a:lnTo>
                  <a:pt x="1605422" y="0"/>
                </a:lnTo>
                <a:cubicBezTo>
                  <a:pt x="1634569" y="0"/>
                  <a:pt x="1662523" y="11579"/>
                  <a:pt x="1683133" y="32189"/>
                </a:cubicBezTo>
                <a:cubicBezTo>
                  <a:pt x="1703743" y="52799"/>
                  <a:pt x="1715322" y="80753"/>
                  <a:pt x="1715322" y="109900"/>
                </a:cubicBezTo>
                <a:lnTo>
                  <a:pt x="1715322" y="989096"/>
                </a:lnTo>
                <a:cubicBezTo>
                  <a:pt x="1715322" y="1018243"/>
                  <a:pt x="1703743" y="1046197"/>
                  <a:pt x="1683133" y="1066807"/>
                </a:cubicBezTo>
                <a:cubicBezTo>
                  <a:pt x="1662523" y="1087417"/>
                  <a:pt x="1634569" y="1098996"/>
                  <a:pt x="1605422" y="1098996"/>
                </a:cubicBezTo>
                <a:lnTo>
                  <a:pt x="109900" y="1098996"/>
                </a:lnTo>
                <a:cubicBezTo>
                  <a:pt x="80753" y="1098996"/>
                  <a:pt x="52799" y="1087417"/>
                  <a:pt x="32189" y="1066807"/>
                </a:cubicBezTo>
                <a:cubicBezTo>
                  <a:pt x="11579" y="1046197"/>
                  <a:pt x="0" y="1018243"/>
                  <a:pt x="0" y="989096"/>
                </a:cubicBezTo>
                <a:lnTo>
                  <a:pt x="0" y="1099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44341" tIns="44341" rIns="44341" bIns="279840" spcCol="1270"/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None/>
              <a:defRPr/>
            </a:pPr>
            <a:r>
              <a:rPr lang="az-Latn-AZ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ook Antiqua" panose="02040602050305030304" pitchFamily="18" charset="0"/>
              </a:rPr>
              <a:t>Bankın e-Qutusuna daxil olub imzalanmış “adoc” faylının vergi orqanına göndərilməsi</a:t>
            </a:r>
            <a:endParaRPr lang="ru-RU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ook Antiqua" panose="0204060205030503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3800962" y="4955805"/>
            <a:ext cx="523424" cy="298120"/>
          </a:xfrm>
          <a:custGeom>
            <a:avLst/>
            <a:gdLst>
              <a:gd name="connsiteX0" fmla="*/ 0 w 1184404"/>
              <a:gd name="connsiteY0" fmla="*/ 47100 h 470998"/>
              <a:gd name="connsiteX1" fmla="*/ 13795 w 1184404"/>
              <a:gd name="connsiteY1" fmla="*/ 13795 h 470998"/>
              <a:gd name="connsiteX2" fmla="*/ 47100 w 1184404"/>
              <a:gd name="connsiteY2" fmla="*/ 0 h 470998"/>
              <a:gd name="connsiteX3" fmla="*/ 1137304 w 1184404"/>
              <a:gd name="connsiteY3" fmla="*/ 0 h 470998"/>
              <a:gd name="connsiteX4" fmla="*/ 1170609 w 1184404"/>
              <a:gd name="connsiteY4" fmla="*/ 13795 h 470998"/>
              <a:gd name="connsiteX5" fmla="*/ 1184404 w 1184404"/>
              <a:gd name="connsiteY5" fmla="*/ 47100 h 470998"/>
              <a:gd name="connsiteX6" fmla="*/ 1184404 w 1184404"/>
              <a:gd name="connsiteY6" fmla="*/ 423898 h 470998"/>
              <a:gd name="connsiteX7" fmla="*/ 1170609 w 1184404"/>
              <a:gd name="connsiteY7" fmla="*/ 457203 h 470998"/>
              <a:gd name="connsiteX8" fmla="*/ 1137304 w 1184404"/>
              <a:gd name="connsiteY8" fmla="*/ 470998 h 470998"/>
              <a:gd name="connsiteX9" fmla="*/ 47100 w 1184404"/>
              <a:gd name="connsiteY9" fmla="*/ 470998 h 470998"/>
              <a:gd name="connsiteX10" fmla="*/ 13795 w 1184404"/>
              <a:gd name="connsiteY10" fmla="*/ 457203 h 470998"/>
              <a:gd name="connsiteX11" fmla="*/ 0 w 1184404"/>
              <a:gd name="connsiteY11" fmla="*/ 423898 h 470998"/>
              <a:gd name="connsiteX12" fmla="*/ 0 w 1184404"/>
              <a:gd name="connsiteY12" fmla="*/ 47100 h 470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4404" h="470998">
                <a:moveTo>
                  <a:pt x="0" y="47100"/>
                </a:moveTo>
                <a:cubicBezTo>
                  <a:pt x="0" y="34608"/>
                  <a:pt x="4962" y="22628"/>
                  <a:pt x="13795" y="13795"/>
                </a:cubicBezTo>
                <a:cubicBezTo>
                  <a:pt x="22628" y="4962"/>
                  <a:pt x="34608" y="0"/>
                  <a:pt x="47100" y="0"/>
                </a:cubicBezTo>
                <a:lnTo>
                  <a:pt x="1137304" y="0"/>
                </a:lnTo>
                <a:cubicBezTo>
                  <a:pt x="1149796" y="0"/>
                  <a:pt x="1161776" y="4962"/>
                  <a:pt x="1170609" y="13795"/>
                </a:cubicBezTo>
                <a:cubicBezTo>
                  <a:pt x="1179442" y="22628"/>
                  <a:pt x="1184404" y="34608"/>
                  <a:pt x="1184404" y="47100"/>
                </a:cubicBezTo>
                <a:lnTo>
                  <a:pt x="1184404" y="423898"/>
                </a:lnTo>
                <a:cubicBezTo>
                  <a:pt x="1184404" y="436390"/>
                  <a:pt x="1179442" y="448370"/>
                  <a:pt x="1170609" y="457203"/>
                </a:cubicBezTo>
                <a:cubicBezTo>
                  <a:pt x="1161776" y="466036"/>
                  <a:pt x="1149796" y="470998"/>
                  <a:pt x="1137304" y="470998"/>
                </a:cubicBezTo>
                <a:lnTo>
                  <a:pt x="47100" y="470998"/>
                </a:lnTo>
                <a:cubicBezTo>
                  <a:pt x="34608" y="470998"/>
                  <a:pt x="22628" y="466036"/>
                  <a:pt x="13795" y="457203"/>
                </a:cubicBezTo>
                <a:cubicBezTo>
                  <a:pt x="4962" y="448370"/>
                  <a:pt x="0" y="436390"/>
                  <a:pt x="0" y="423898"/>
                </a:cubicBezTo>
                <a:lnTo>
                  <a:pt x="0" y="471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3325" tIns="46815" rIns="63325" bIns="46815" spcCol="1270" anchor="ctr"/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az-Latn-AZ" sz="2000" dirty="0">
                <a:solidFill>
                  <a:prstClr val="white"/>
                </a:solidFill>
                <a:latin typeface="Book Antiqua" panose="02040602050305030304" pitchFamily="18" charset="0"/>
              </a:rPr>
              <a:t>6</a:t>
            </a:r>
            <a:endParaRPr lang="ru-RU" sz="2000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5167" name="TextBox 16"/>
          <p:cNvSpPr txBox="1">
            <a:spLocks noChangeArrowheads="1"/>
          </p:cNvSpPr>
          <p:nvPr/>
        </p:nvSpPr>
        <p:spPr bwMode="auto">
          <a:xfrm>
            <a:off x="1441847" y="3725866"/>
            <a:ext cx="1428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spcBef>
                <a:spcPct val="0"/>
              </a:spcBef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1400">
                <a:solidFill>
                  <a:srgbClr val="000000"/>
                </a:solidFill>
                <a:ea typeface="+mn-ea"/>
                <a:cs typeface="Arial" charset="0"/>
              </a:rPr>
              <a:t>Bankın </a:t>
            </a:r>
          </a:p>
          <a:p>
            <a:pPr marL="179388" indent="-179388" algn="ctr">
              <a:spcBef>
                <a:spcPct val="0"/>
              </a:spcBef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1400">
                <a:solidFill>
                  <a:srgbClr val="000000"/>
                </a:solidFill>
                <a:ea typeface="+mn-ea"/>
                <a:cs typeface="Arial" charset="0"/>
              </a:rPr>
              <a:t>“e-Qutu”su</a:t>
            </a:r>
          </a:p>
        </p:txBody>
      </p:sp>
      <p:sp>
        <p:nvSpPr>
          <p:cNvPr id="5168" name="TextBox 16"/>
          <p:cNvSpPr txBox="1">
            <a:spLocks noChangeArrowheads="1"/>
          </p:cNvSpPr>
          <p:nvPr/>
        </p:nvSpPr>
        <p:spPr bwMode="auto">
          <a:xfrm>
            <a:off x="11908" y="3803653"/>
            <a:ext cx="1173956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1400">
                <a:solidFill>
                  <a:srgbClr val="000000"/>
                </a:solidFill>
                <a:ea typeface="+mn-ea"/>
                <a:cs typeface="Arial" charset="0"/>
              </a:rPr>
              <a:t>Vergi orqanı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1069182" y="3176591"/>
            <a:ext cx="616744" cy="158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081087" y="3502025"/>
            <a:ext cx="615554" cy="1588"/>
          </a:xfrm>
          <a:prstGeom prst="straightConnector1">
            <a:avLst/>
          </a:prstGeom>
          <a:ln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 flipH="1" flipV="1">
            <a:off x="2322512" y="2540001"/>
            <a:ext cx="1131888" cy="45243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16200000" flipH="1">
            <a:off x="2377482" y="3632797"/>
            <a:ext cx="1068387" cy="498872"/>
          </a:xfrm>
          <a:prstGeom prst="straightConnector1">
            <a:avLst/>
          </a:prstGeom>
          <a:ln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73" name="Группа 34"/>
          <p:cNvGrpSpPr>
            <a:grpSpLocks/>
          </p:cNvGrpSpPr>
          <p:nvPr/>
        </p:nvGrpSpPr>
        <p:grpSpPr bwMode="auto">
          <a:xfrm>
            <a:off x="1820466" y="2765425"/>
            <a:ext cx="713184" cy="787400"/>
            <a:chOff x="5708144" y="859259"/>
            <a:chExt cx="3092893" cy="2557598"/>
          </a:xfrm>
        </p:grpSpPr>
        <p:pic>
          <p:nvPicPr>
            <p:cNvPr id="5174" name="Рисунок 3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08144" y="859259"/>
              <a:ext cx="2577893" cy="2364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75" name="Picture 8" descr="http://png-1.findicons.com/files/icons/1579/devine/256/lock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09608" y="2225428"/>
              <a:ext cx="1191429" cy="1191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1101840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0"/>
            <a:ext cx="9144000" cy="67056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ea typeface="MS Mincho" pitchFamily="49" charset="-128"/>
                <a:cs typeface="Times New Roman" pitchFamily="18" charset="0"/>
              </a:rPr>
              <a:t>Vergi orqanından Banklara göndərilən məlumatlar</a:t>
            </a:r>
            <a:endParaRPr lang="en-US" sz="2800" b="1" dirty="0"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21091" y="6356353"/>
            <a:ext cx="2133600" cy="365125"/>
          </a:xfrm>
        </p:spPr>
        <p:txBody>
          <a:bodyPr/>
          <a:lstStyle/>
          <a:p>
            <a:pPr>
              <a:defRPr/>
            </a:pPr>
            <a:fld id="{C7F65031-7147-4D34-93A9-097D6A7FE755}" type="slidenum">
              <a:rPr lang="en-US">
                <a:solidFill>
                  <a:schemeClr val="tx1"/>
                </a:solidFill>
                <a:latin typeface="Book Antiqua" panose="02040602050305030304" pitchFamily="18" charset="0"/>
              </a:rPr>
              <a:pPr>
                <a:defRPr/>
              </a:pPr>
              <a:t>5</a:t>
            </a:fld>
            <a:endParaRPr lang="en-US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6150" name="TextBox 16"/>
          <p:cNvSpPr txBox="1">
            <a:spLocks noChangeArrowheads="1"/>
          </p:cNvSpPr>
          <p:nvPr/>
        </p:nvSpPr>
        <p:spPr bwMode="auto">
          <a:xfrm>
            <a:off x="639367" y="981078"/>
            <a:ext cx="4417219" cy="57861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Vergi ödəyicisinin VÖEN-i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Vergi ödəyicisinin adı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Bankın adı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Bankın VÖEN-i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Hesabın növü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Valyuta növü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Hesabın nömrəsi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Hesabın açılma tarixi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Hesabın bağlanma tarixi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Hesabın vəziyyəti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Məlumat istənilən tarix intervalı (başlanğıc, son)</a:t>
            </a:r>
          </a:p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İlkin sənədlərlə (bəli, xeyr)</a:t>
            </a:r>
            <a:endParaRPr lang="az-Latn-AZ" sz="32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grpSp>
        <p:nvGrpSpPr>
          <p:cNvPr id="6149" name="Группа 9"/>
          <p:cNvGrpSpPr>
            <a:grpSpLocks/>
          </p:cNvGrpSpPr>
          <p:nvPr/>
        </p:nvGrpSpPr>
        <p:grpSpPr bwMode="auto">
          <a:xfrm>
            <a:off x="6775847" y="3043238"/>
            <a:ext cx="1732359" cy="1169551"/>
            <a:chOff x="8306767" y="2981136"/>
            <a:chExt cx="2309571" cy="1169228"/>
          </a:xfrm>
        </p:grpSpPr>
        <p:sp>
          <p:nvSpPr>
            <p:cNvPr id="8" name="TextBox 16"/>
            <p:cNvSpPr txBox="1">
              <a:spLocks noChangeArrowheads="1"/>
            </p:cNvSpPr>
            <p:nvPr/>
          </p:nvSpPr>
          <p:spPr bwMode="auto">
            <a:xfrm>
              <a:off x="8306767" y="2981136"/>
              <a:ext cx="2309571" cy="116922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263525" indent="-263525" algn="r"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>
                  <a:tab pos="179388" algn="l"/>
                </a:tabLst>
                <a:defRPr/>
              </a:pPr>
              <a:r>
                <a:rPr lang="az-Latn-AZ" sz="2000" dirty="0">
                  <a:solidFill>
                    <a:schemeClr val="tx1"/>
                  </a:solidFill>
                  <a:latin typeface="Book Antiqua" panose="02040602050305030304" pitchFamily="18" charset="0"/>
                </a:rPr>
                <a:t>Bankın </a:t>
              </a:r>
            </a:p>
            <a:p>
              <a:pPr marL="263525" indent="-263525" algn="r"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>
                  <a:tab pos="179388" algn="l"/>
                </a:tabLst>
                <a:defRPr/>
              </a:pPr>
              <a:r>
                <a:rPr lang="az-Latn-AZ" sz="2000" dirty="0">
                  <a:solidFill>
                    <a:schemeClr val="tx1"/>
                  </a:solidFill>
                  <a:latin typeface="Book Antiqua" panose="02040602050305030304" pitchFamily="18" charset="0"/>
                </a:rPr>
                <a:t>“e-Qutu”suna</a:t>
              </a:r>
            </a:p>
          </p:txBody>
        </p:sp>
        <p:pic>
          <p:nvPicPr>
            <p:cNvPr id="6153" name="Picture 8" descr="C:\Users\Saybernet\Desktop\i3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41800" y="3005182"/>
              <a:ext cx="647215" cy="625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Стрелка вправо 17"/>
          <p:cNvSpPr/>
          <p:nvPr/>
        </p:nvSpPr>
        <p:spPr>
          <a:xfrm rot="10800000" flipH="1" flipV="1">
            <a:off x="5137548" y="3394076"/>
            <a:ext cx="1546622" cy="295275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  </a:t>
            </a: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Arial" pitchFamily="34" charset="0"/>
            </a:endParaRPr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5480855" y="3136625"/>
            <a:ext cx="837010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85738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lang="az-Latn-A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Bildiriş</a:t>
            </a:r>
          </a:p>
        </p:txBody>
      </p:sp>
    </p:spTree>
    <p:extLst>
      <p:ext uri="{BB962C8B-B14F-4D97-AF65-F5344CB8AC3E}">
        <p14:creationId xmlns:p14="http://schemas.microsoft.com/office/powerpoint/2010/main" val="10411600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ea typeface="MS Mincho" pitchFamily="49" charset="-128"/>
                <a:cs typeface="Times New Roman" pitchFamily="18" charset="0"/>
              </a:rPr>
              <a:t>Banklara göndərilən bildiriş nümunələri</a:t>
            </a:r>
            <a:endParaRPr lang="en-US" sz="2800" b="1" dirty="0"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21091" y="6356353"/>
            <a:ext cx="2133600" cy="365125"/>
          </a:xfrm>
        </p:spPr>
        <p:txBody>
          <a:bodyPr/>
          <a:lstStyle/>
          <a:p>
            <a:pPr>
              <a:defRPr/>
            </a:pPr>
            <a:fld id="{7F2AE02B-6D64-4168-8DD0-6F90536F8E3A}" type="slidenum">
              <a:rPr lang="en-US">
                <a:solidFill>
                  <a:prstClr val="black">
                    <a:tint val="75000"/>
                  </a:prstClr>
                </a:solidFill>
                <a:latin typeface="Book Antiqua" panose="02040602050305030304" pitchFamily="18" charset="0"/>
              </a:rPr>
              <a:pPr>
                <a:defRPr/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Book Antiqua" panose="02040602050305030304" pitchFamily="18" charset="0"/>
            </a:endParaRPr>
          </a:p>
        </p:txBody>
      </p:sp>
      <p:pic>
        <p:nvPicPr>
          <p:cNvPr id="7172" name="Picture 3" descr="C:\Users\Saybernet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9392" y="836712"/>
            <a:ext cx="4346972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4" descr="C:\Users\Saybernet\Desktop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017" y="836712"/>
            <a:ext cx="4431506" cy="539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1278732" y="6165304"/>
            <a:ext cx="2091929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dirty="0">
                <a:solidFill>
                  <a:srgbClr val="000000"/>
                </a:solidFill>
                <a:latin typeface="Book Antiqua" panose="02040602050305030304" pitchFamily="18" charset="0"/>
              </a:rPr>
              <a:t>İlkin sənədlərlə: “bəli”</a:t>
            </a:r>
            <a:endParaRPr lang="az-Latn-AZ" sz="3200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5799536" y="6165304"/>
            <a:ext cx="2093119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63525" indent="-263525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dirty="0">
                <a:solidFill>
                  <a:srgbClr val="000000"/>
                </a:solidFill>
                <a:latin typeface="Book Antiqua" panose="02040602050305030304" pitchFamily="18" charset="0"/>
              </a:rPr>
              <a:t>İlkin sənədlərlə: “xeyr”</a:t>
            </a:r>
            <a:endParaRPr lang="az-Latn-AZ" sz="3200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389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Bank əməkdaşının sistemə daxil olması</a:t>
            </a:r>
            <a:endParaRPr lang="en-US" sz="2800" b="1" dirty="0">
              <a:solidFill>
                <a:prstClr val="black"/>
              </a:solidFill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21091" y="6356353"/>
            <a:ext cx="2133600" cy="365125"/>
          </a:xfrm>
        </p:spPr>
        <p:txBody>
          <a:bodyPr/>
          <a:lstStyle/>
          <a:p>
            <a:pPr>
              <a:defRPr/>
            </a:pPr>
            <a:fld id="{1B75AC1F-477D-4498-9379-AB68E4C79FC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196" name="Picture 2" descr="C:\Users\Saybernet\Desktop\Bank sorgu\FOTO\image0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4343" y="1100138"/>
            <a:ext cx="6582965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209551" y="3905251"/>
            <a:ext cx="1882379" cy="286232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85738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lang="az-Latn-AZ" sz="2000" dirty="0">
                <a:solidFill>
                  <a:srgbClr val="000000"/>
                </a:solidFill>
                <a:latin typeface="Cambria" pitchFamily="18" charset="0"/>
              </a:rPr>
              <a:t>İstifadə</a:t>
            </a:r>
            <a:r>
              <a:rPr lang="az-Latn-AZ" sz="2000" dirty="0">
                <a:solidFill>
                  <a:prstClr val="black"/>
                </a:solidFill>
                <a:latin typeface="Cambria" pitchFamily="18" charset="0"/>
              </a:rPr>
              <a:t>çi Asan İmza telefonu</a:t>
            </a:r>
            <a:r>
              <a:rPr lang="az-Latn-AZ" sz="20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az-Latn-AZ" sz="2000" dirty="0">
                <a:solidFill>
                  <a:srgbClr val="000000"/>
                </a:solidFill>
                <a:latin typeface="Cambria" pitchFamily="18" charset="0"/>
              </a:rPr>
              <a:t>ilə “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Asan İmza PİN1</a:t>
            </a:r>
            <a:r>
              <a:rPr lang="az-Latn-AZ" sz="2000" dirty="0">
                <a:solidFill>
                  <a:srgbClr val="000000"/>
                </a:solidFill>
                <a:latin typeface="Cambria" pitchFamily="18" charset="0"/>
              </a:rPr>
              <a:t>” kodunu daxil etməklə sistemə daxil olur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65830" y="1748849"/>
            <a:ext cx="1283105" cy="216867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25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847728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Прямоугольник 5"/>
          <p:cNvSpPr>
            <a:spLocks noChangeArrowheads="1"/>
          </p:cNvSpPr>
          <p:nvPr/>
        </p:nvSpPr>
        <p:spPr bwMode="auto">
          <a:xfrm>
            <a:off x="3957638" y="2819400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Bankın Onlayn Kargüzarlığının “Gələnlər” qovluğu</a:t>
            </a:r>
            <a:endParaRPr lang="en-US" sz="2800" b="1" dirty="0">
              <a:solidFill>
                <a:prstClr val="black"/>
              </a:solidFill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DE14A-6BEA-4B74-A0C5-9E6512D000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150" name="TextBox 16"/>
          <p:cNvSpPr txBox="1">
            <a:spLocks noChangeArrowheads="1"/>
          </p:cNvSpPr>
          <p:nvPr/>
        </p:nvSpPr>
        <p:spPr bwMode="auto">
          <a:xfrm>
            <a:off x="871539" y="6173790"/>
            <a:ext cx="74747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400" b="1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 </a:t>
            </a:r>
            <a:r>
              <a:rPr lang="az-Latn-AZ" sz="2400" b="1" dirty="0">
                <a:solidFill>
                  <a:prstClr val="black"/>
                </a:solidFill>
                <a:latin typeface="Cambria" pitchFamily="18" charset="0"/>
                <a:ea typeface="+mn-ea"/>
                <a:cs typeface="Arial" charset="0"/>
              </a:rPr>
              <a:t>“Təmsil etdiyiniz subyekt” siyahısından Bankın adı seçilir </a:t>
            </a:r>
          </a:p>
        </p:txBody>
      </p:sp>
      <p:pic>
        <p:nvPicPr>
          <p:cNvPr id="9223" name="Picture 5" descr="C:\Users\Saybernet\Desktop\Bank sorgu\FOTO\image03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3" y="723900"/>
            <a:ext cx="859631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44643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847728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Прямоугольник 5"/>
          <p:cNvSpPr>
            <a:spLocks noChangeArrowheads="1"/>
          </p:cNvSpPr>
          <p:nvPr/>
        </p:nvSpPr>
        <p:spPr bwMode="auto">
          <a:xfrm>
            <a:off x="3957638" y="2819400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Bankın “e-Qutu”su</a:t>
            </a:r>
            <a:endParaRPr lang="en-US" sz="2800" b="1" dirty="0">
              <a:solidFill>
                <a:prstClr val="black"/>
              </a:solidFill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20B9C9-6177-487F-B58B-564123A017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246" name="TextBox 16"/>
          <p:cNvSpPr txBox="1">
            <a:spLocks noChangeArrowheads="1"/>
          </p:cNvSpPr>
          <p:nvPr/>
        </p:nvSpPr>
        <p:spPr bwMode="auto">
          <a:xfrm>
            <a:off x="941786" y="5910263"/>
            <a:ext cx="747355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2400" b="1" dirty="0">
                <a:solidFill>
                  <a:prstClr val="black"/>
                </a:solidFill>
                <a:latin typeface="Cambria" pitchFamily="18" charset="0"/>
                <a:ea typeface="+mn-ea"/>
                <a:cs typeface="Arial" charset="0"/>
              </a:rPr>
              <a:t> “Gələnlər” qovluğuna daxil  olunur </a:t>
            </a:r>
            <a:endParaRPr lang="az-Latn-AZ" sz="3200" b="1" dirty="0">
              <a:solidFill>
                <a:prstClr val="black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pic>
        <p:nvPicPr>
          <p:cNvPr id="10247" name="Picture 8" descr="C:\Users\Saybernet\Desktop\image03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3211" y="827088"/>
            <a:ext cx="7572375" cy="485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2375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847728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5"/>
          <p:cNvSpPr>
            <a:spLocks noChangeArrowheads="1"/>
          </p:cNvSpPr>
          <p:nvPr/>
        </p:nvSpPr>
        <p:spPr bwMode="auto">
          <a:xfrm>
            <a:off x="3957638" y="2819400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Bankın “e-Qutu”su</a:t>
            </a:r>
            <a:endParaRPr lang="en-US" sz="2800" b="1" dirty="0">
              <a:solidFill>
                <a:prstClr val="black"/>
              </a:solidFill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E874-4C61-40C6-9968-DB75F3EB66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270" name="TextBox 16"/>
          <p:cNvSpPr txBox="1">
            <a:spLocks noChangeArrowheads="1"/>
          </p:cNvSpPr>
          <p:nvPr/>
        </p:nvSpPr>
        <p:spPr bwMode="auto">
          <a:xfrm>
            <a:off x="941786" y="5972175"/>
            <a:ext cx="747355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2400" b="1" dirty="0">
                <a:solidFill>
                  <a:prstClr val="black"/>
                </a:solidFill>
                <a:latin typeface="Cambria" pitchFamily="18" charset="0"/>
                <a:ea typeface="+mn-ea"/>
                <a:cs typeface="Arial" charset="0"/>
              </a:rPr>
              <a:t>Vergi orqanından göndərilən Bildirişin “Gələnlər” qovluğunda əks olunması</a:t>
            </a:r>
            <a:endParaRPr lang="az-Latn-AZ" sz="3200" b="1" dirty="0">
              <a:solidFill>
                <a:prstClr val="black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pic>
        <p:nvPicPr>
          <p:cNvPr id="11271" name="Picture 3" descr="C:\Users\Saybernet\Desktop\Bank sorgu\FOTO\image0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982" y="717550"/>
            <a:ext cx="8091488" cy="520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5919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847728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Прямоугольник 5"/>
          <p:cNvSpPr>
            <a:spLocks noChangeArrowheads="1"/>
          </p:cNvSpPr>
          <p:nvPr/>
        </p:nvSpPr>
        <p:spPr bwMode="auto">
          <a:xfrm>
            <a:off x="3957638" y="2819400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Bankın “e-Qutu”su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54D19E-A314-4557-A792-93C085A80376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2294" name="TextBox 16"/>
          <p:cNvSpPr txBox="1">
            <a:spLocks noChangeArrowheads="1"/>
          </p:cNvSpPr>
          <p:nvPr/>
        </p:nvSpPr>
        <p:spPr bwMode="auto">
          <a:xfrm>
            <a:off x="673977" y="5686087"/>
            <a:ext cx="801676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az-Latn-AZ" sz="2400" b="1" dirty="0" smtClean="0">
                <a:solidFill>
                  <a:prstClr val="black"/>
                </a:solidFill>
                <a:latin typeface="Cambria" pitchFamily="18" charset="0"/>
                <a:ea typeface="+mn-ea"/>
                <a:cs typeface="Arial" charset="0"/>
              </a:rPr>
              <a:t>Ekranda göstərilən link üzərinə klik etməklə Bildiriş sənədi, istifadəçinin kompüterinə endirilir. Bundan sonra istifadəçi “e-Qutu”dan çıxır</a:t>
            </a:r>
            <a:endParaRPr lang="az-Latn-AZ" sz="3200" b="1" dirty="0">
              <a:solidFill>
                <a:prstClr val="black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pic>
        <p:nvPicPr>
          <p:cNvPr id="12295" name="Picture 3" descr="C:\Users\Saybernet\Desktop\Bank sorgu\FOTO\image03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1329" y="733428"/>
            <a:ext cx="7637490" cy="488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99545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847728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Прямоугольник 5"/>
          <p:cNvSpPr>
            <a:spLocks noChangeArrowheads="1"/>
          </p:cNvSpPr>
          <p:nvPr/>
        </p:nvSpPr>
        <p:spPr bwMode="auto">
          <a:xfrm>
            <a:off x="3957638" y="2819400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“Reyestr” proqramının yüklənməsi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22DFD-E449-47E8-815F-0D9A1C21667D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3318" name="TextBox 16"/>
          <p:cNvSpPr txBox="1">
            <a:spLocks noChangeArrowheads="1"/>
          </p:cNvSpPr>
          <p:nvPr/>
        </p:nvSpPr>
        <p:spPr bwMode="auto">
          <a:xfrm>
            <a:off x="4521995" y="5321300"/>
            <a:ext cx="375404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2000">
                <a:solidFill>
                  <a:prstClr val="black"/>
                </a:solidFill>
                <a:latin typeface="Cambria" pitchFamily="18" charset="0"/>
                <a:ea typeface="+mn-ea"/>
                <a:cs typeface="Arial" charset="0"/>
              </a:rPr>
              <a:t>“Reyestr” proqramı</a:t>
            </a:r>
            <a:endParaRPr lang="az-Latn-AZ" sz="2800">
              <a:solidFill>
                <a:prstClr val="black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pic>
        <p:nvPicPr>
          <p:cNvPr id="13319" name="Picture 2" descr="C:\Users\Saybernet\Desktop\Bank sorgu\FOTO\image0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5183" y="1276353"/>
            <a:ext cx="5579269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42889" y="1350966"/>
            <a:ext cx="2883694" cy="47089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-179388" algn="ctr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Bank əməkdaşı Bildirişlə tanış olduqdan sonra vergi ödəyicisinin bank hesabları barədə müvafiq məlumatları toplayır  və cavab sənədini hazırlamaq üçün “Reyestr” proqramını yükləyir </a:t>
            </a:r>
          </a:p>
        </p:txBody>
      </p:sp>
      <p:sp>
        <p:nvSpPr>
          <p:cNvPr id="13321" name="TextBox 16"/>
          <p:cNvSpPr txBox="1">
            <a:spLocks noChangeArrowheads="1"/>
          </p:cNvSpPr>
          <p:nvPr/>
        </p:nvSpPr>
        <p:spPr bwMode="auto">
          <a:xfrm>
            <a:off x="230982" y="6108700"/>
            <a:ext cx="75104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2000">
                <a:solidFill>
                  <a:prstClr val="black"/>
                </a:solidFill>
                <a:latin typeface="Cambria" pitchFamily="18" charset="0"/>
                <a:ea typeface="+mn-ea"/>
                <a:cs typeface="Arial" charset="0"/>
              </a:rPr>
              <a:t>Qeyd: “Reyestr” proqramı istifadəçinin kompüterinə əvvəlcədən qurulmalıdır</a:t>
            </a:r>
            <a:endParaRPr lang="az-Latn-AZ" sz="2800">
              <a:solidFill>
                <a:prstClr val="black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1407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1111253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Прямоугольник 5"/>
          <p:cNvSpPr>
            <a:spLocks noChangeArrowheads="1"/>
          </p:cNvSpPr>
          <p:nvPr/>
        </p:nvSpPr>
        <p:spPr bwMode="auto">
          <a:xfrm>
            <a:off x="3957638" y="3082925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Cavab sənədinin hazırlanma  pəncərəsi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2D386-F0BB-4426-8CF7-256EDBFB6C52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4342" name="TextBox 16"/>
          <p:cNvSpPr txBox="1">
            <a:spLocks noChangeArrowheads="1"/>
          </p:cNvSpPr>
          <p:nvPr/>
        </p:nvSpPr>
        <p:spPr bwMode="auto">
          <a:xfrm>
            <a:off x="3789760" y="5864225"/>
            <a:ext cx="375404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2000">
                <a:solidFill>
                  <a:prstClr val="black"/>
                </a:solidFill>
                <a:latin typeface="Cambria" pitchFamily="18" charset="0"/>
                <a:ea typeface="+mn-ea"/>
                <a:cs typeface="Arial" charset="0"/>
              </a:rPr>
              <a:t>“Reyestr” proqramı</a:t>
            </a:r>
            <a:endParaRPr lang="az-Latn-AZ" sz="2800">
              <a:solidFill>
                <a:prstClr val="black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pic>
        <p:nvPicPr>
          <p:cNvPr id="14343" name="Picture 2" descr="C:\Users\Saybernet\Desktop\Bank sorgu\FOTO\image04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742" y="1208091"/>
            <a:ext cx="1864519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3" descr="C:\Users\Saybernet\Desktop\Bank sorgu\FOTO\image04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2923" y="1239838"/>
            <a:ext cx="6557963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трелка углом 13"/>
          <p:cNvSpPr/>
          <p:nvPr/>
        </p:nvSpPr>
        <p:spPr>
          <a:xfrm rot="16200000">
            <a:off x="691611" y="3977254"/>
            <a:ext cx="1999281" cy="802037"/>
          </a:xfrm>
          <a:prstGeom prst="bentArrow">
            <a:avLst/>
          </a:prstGeom>
          <a:scene3d>
            <a:camera prst="orthographicFront">
              <a:rot lat="92448" lon="10517146" rev="542479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3983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1111253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Прямоугольник 5"/>
          <p:cNvSpPr>
            <a:spLocks noChangeArrowheads="1"/>
          </p:cNvSpPr>
          <p:nvPr/>
        </p:nvSpPr>
        <p:spPr bwMode="auto">
          <a:xfrm>
            <a:off x="3957638" y="3082925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Cavab sənədinin hazırlanma  pəncərəsi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EC81DA-B677-4A11-A5D7-4AB150AA3AD6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pic>
        <p:nvPicPr>
          <p:cNvPr id="15367" name="Picture 2" descr="C:\Users\Saybernet\Desktop\Bank sorgu\FOTO\image0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401" y="762655"/>
            <a:ext cx="5687328" cy="502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520269" y="5720916"/>
            <a:ext cx="8395139" cy="147732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Əvvəlcə “Ümumi məlumat” bölməsi doldurulur. Sonra isə vergi ödəyicisinin bank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hesabı üzərində aparlan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əməliyyatların siyahısı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“Əlavə et”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düyməsi vasitəsilə daxil edilir</a:t>
            </a:r>
            <a:endParaRPr lang="az-Latn-AZ" sz="2000" b="1" dirty="0">
              <a:solidFill>
                <a:prstClr val="black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0911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1111253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3957638" y="3082925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dirty="0" err="1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Daxil</a:t>
            </a:r>
            <a:r>
              <a:rPr lang="en-US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sz="2800" b="1" dirty="0" err="1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edilmi</a:t>
            </a: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ş məlumatların </a:t>
            </a:r>
            <a:r>
              <a:rPr lang="en-US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sz="2800" b="1" dirty="0" err="1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yadda</a:t>
            </a:r>
            <a:r>
              <a:rPr lang="en-US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sz="2800" b="1" dirty="0" err="1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saxlan</a:t>
            </a: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ı</a:t>
            </a:r>
            <a:r>
              <a:rPr lang="en-US" sz="2800" b="1" dirty="0" err="1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lmas</a:t>
            </a: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ı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3F85DC-F75B-48CA-9009-B12C9019FEF8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278607" y="5272088"/>
            <a:ext cx="8462963" cy="1785104"/>
          </a:xfrm>
          <a:prstGeom prst="rect">
            <a:avLst/>
          </a:prstGeom>
          <a:ln w="3175"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Məlumatlar daxil edildikdən sonra, “Qeyd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et” və ya “Fərqli qeyd et” (tövsiyyə olunur)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komandalarının biri ilə istifadəçinin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istəyinə uyğun Qovluqda yadda saxlanılır.</a:t>
            </a:r>
          </a:p>
          <a:p>
            <a:pPr marL="179388" indent="6350" algn="just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Bildirişdə göstərilən hər bir hesaba uyğun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olaraq,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yuxarıdakı qayda ilə cavab sənədi hazırlanır  və yadda saxlanılır </a:t>
            </a:r>
          </a:p>
        </p:txBody>
      </p:sp>
      <p:pic>
        <p:nvPicPr>
          <p:cNvPr id="16391" name="Picture 2" descr="C:\Users\Saybernet\Desktop\Bank sorgu\FOTO\image05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1064" y="874713"/>
            <a:ext cx="2150269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3" descr="C:\Users\Saybernet\Desktop\Bank sorgu\FOTO\image05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7354" y="833441"/>
            <a:ext cx="42005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>
            <a:off x="2325292" y="2309816"/>
            <a:ext cx="1266825" cy="14287"/>
          </a:xfrm>
          <a:prstGeom prst="straightConnector1">
            <a:avLst/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0126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054" y="1111253"/>
            <a:ext cx="19669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5"/>
          <p:cNvSpPr>
            <a:spLocks noChangeArrowheads="1"/>
          </p:cNvSpPr>
          <p:nvPr/>
        </p:nvSpPr>
        <p:spPr bwMode="auto">
          <a:xfrm>
            <a:off x="3957638" y="3082925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1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Bank hesabı əməliyyatlarının MS Excelden import edilməsi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50275-2258-4DFE-97DB-E626D86E66BA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163117" y="5332415"/>
            <a:ext cx="8776097" cy="163121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Vergi ödəyicisinin bank hesablarının əməliyyatlarını MS Excel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(97/2003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) formatından da “import” etmək olar. Excel formatının sütunları yuxarıdakı kimi olmalıdır (14 sütun). A və B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sütunlarında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uyğun olaraq “1”  və “2”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rəqəmləri olmalıdır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. Bir Excel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faylına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yalnız bir hesabın əməliyyatları daxil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edilməlidir </a:t>
            </a:r>
            <a:endParaRPr lang="az-Latn-AZ" sz="2000" b="1" dirty="0">
              <a:solidFill>
                <a:prstClr val="black"/>
              </a:solidFill>
              <a:latin typeface="Cambria" pitchFamily="18" charset="0"/>
            </a:endParaRPr>
          </a:p>
        </p:txBody>
      </p:sp>
      <p:pic>
        <p:nvPicPr>
          <p:cNvPr id="17415" name="Picture 4" descr="C:\Users\Saybernet\Desktop\Bank sorgu\FOTO\image05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576" y="873125"/>
            <a:ext cx="794980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5" descr="C:\Users\Saybernet\Desktop\Bank sorgu\FOTO\image048 - Cop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3391" y="2979738"/>
            <a:ext cx="3913584" cy="216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16642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5"/>
          <p:cNvSpPr>
            <a:spLocks noChangeArrowheads="1"/>
          </p:cNvSpPr>
          <p:nvPr/>
        </p:nvSpPr>
        <p:spPr bwMode="auto">
          <a:xfrm>
            <a:off x="4911329" y="3128963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“Paketləmə” əməliyyatı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FBCDA1-E313-4C3C-BE1C-FC930E0A6F8F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197645" y="5907090"/>
            <a:ext cx="8776097" cy="101566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Vergi ödəyicisinin bank hesabları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barədə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hazırlanmış “XML”  fayllarını  paketləmək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üçün, yuxarıda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göstərildiyi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kimi,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“Paketlə” komandasından istifadə olunur</a:t>
            </a:r>
          </a:p>
        </p:txBody>
      </p:sp>
      <p:pic>
        <p:nvPicPr>
          <p:cNvPr id="18438" name="Picture 2" descr="C:\Users\Saybernet\Desktop\Bank sorgu\FOTO\image05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2274" y="768353"/>
            <a:ext cx="2150269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3" descr="C:\Users\Saybernet\Desktop\Bank sorgu\FOTO\image05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052" y="1287466"/>
            <a:ext cx="207049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4" descr="C:\Users\Saybernet\Desktop\Bank sorgu\FOTO\image06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3986" y="1901825"/>
            <a:ext cx="2299097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5" descr="C:\Users\Saybernet\Desktop\Bank sorgu\FOTO\image06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67289" y="2820988"/>
            <a:ext cx="208478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6" descr="C:\Users\Saybernet\Desktop\Bank sorgu\FOTO\image06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658" y="3560763"/>
            <a:ext cx="210859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6058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1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Paketlənmiş faylın  “AsanDoc”  proqramı  vasitəsilə imzalanması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E3004-B594-4E5C-928F-1386773683B7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453630" y="1458916"/>
            <a:ext cx="3707606" cy="47089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Paketlənmiş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fayl “Asan İmza” ilə imzalanmalıdır. Bunun üçün AsanDoc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proqramından istifadə olunur. AsanDoc proqramı istifadəçinin kompüterinə əvvəlcədən qurulmalıdır. İmzalama əməliyyatına başlamaq üçün “Sənədləri imzala” düyməsi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sıxılır</a:t>
            </a:r>
            <a:endParaRPr lang="az-Latn-AZ" sz="2000" b="1" dirty="0">
              <a:solidFill>
                <a:prstClr val="black"/>
              </a:solidFill>
              <a:latin typeface="Cambria" pitchFamily="18" charset="0"/>
            </a:endParaRPr>
          </a:p>
        </p:txBody>
      </p:sp>
      <p:pic>
        <p:nvPicPr>
          <p:cNvPr id="19461" name="Picture 5" descr="C:\Users\Saybernet\Desktop\Bank sorgu\FOTO\image06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7972" y="815975"/>
            <a:ext cx="3989784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Box 16"/>
          <p:cNvSpPr txBox="1">
            <a:spLocks noChangeArrowheads="1"/>
          </p:cNvSpPr>
          <p:nvPr/>
        </p:nvSpPr>
        <p:spPr bwMode="auto">
          <a:xfrm>
            <a:off x="4872658" y="5600700"/>
            <a:ext cx="375404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ctr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</a:pPr>
            <a:r>
              <a:rPr lang="az-Latn-AZ" sz="2000" dirty="0">
                <a:solidFill>
                  <a:prstClr val="black"/>
                </a:solidFill>
                <a:latin typeface="Cambria" pitchFamily="18" charset="0"/>
                <a:ea typeface="+mn-ea"/>
                <a:cs typeface="Arial" charset="0"/>
              </a:rPr>
              <a:t>“AsanDoc” proqramı</a:t>
            </a:r>
            <a:endParaRPr lang="az-Latn-AZ" sz="2800" dirty="0">
              <a:solidFill>
                <a:prstClr val="black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0092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1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İmzalanacaq “adoc” faylının yadda saxlanma yerinin göstərilməsi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86F41F-BC29-4CB1-97C0-4C637749B299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19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685800" y="5364163"/>
            <a:ext cx="3251638" cy="70788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dirty="0" smtClean="0">
                <a:solidFill>
                  <a:prstClr val="black"/>
                </a:solidFill>
                <a:latin typeface="Cambria" pitchFamily="18" charset="0"/>
              </a:rPr>
              <a:t>İmzalanacaq paket </a:t>
            </a:r>
            <a:r>
              <a:rPr lang="az-Latn-AZ" sz="2000" dirty="0">
                <a:solidFill>
                  <a:prstClr val="black"/>
                </a:solidFill>
                <a:latin typeface="Cambria" pitchFamily="18" charset="0"/>
              </a:rPr>
              <a:t>faylının seçilməsi</a:t>
            </a:r>
          </a:p>
        </p:txBody>
      </p:sp>
      <p:pic>
        <p:nvPicPr>
          <p:cNvPr id="20485" name="Picture 4" descr="C:\Users\Saybernet\Desktop\Bank sorgu\FOTO\image06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5827" y="1143003"/>
            <a:ext cx="4280297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2" descr="C:\Users\Saybernet\Desktop\Bank sorgu\FOTO\image06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548" y="1123950"/>
            <a:ext cx="4271963" cy="397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4659408" y="5320429"/>
            <a:ext cx="4255294" cy="101566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dirty="0" smtClean="0">
                <a:solidFill>
                  <a:prstClr val="black"/>
                </a:solidFill>
                <a:latin typeface="Cambria" pitchFamily="18" charset="0"/>
              </a:rPr>
              <a:t>İmzalanmış faylın (</a:t>
            </a:r>
            <a:r>
              <a:rPr lang="az-Latn-AZ" sz="2000" dirty="0">
                <a:solidFill>
                  <a:prstClr val="black"/>
                </a:solidFill>
                <a:latin typeface="Cambria" pitchFamily="18" charset="0"/>
              </a:rPr>
              <a:t>“adoc</a:t>
            </a:r>
            <a:r>
              <a:rPr lang="az-Latn-AZ" sz="2000" dirty="0" smtClean="0">
                <a:solidFill>
                  <a:prstClr val="black"/>
                </a:solidFill>
                <a:latin typeface="Cambria" pitchFamily="18" charset="0"/>
              </a:rPr>
              <a:t>”) adının və yadda saxlanma yerinin təyin edilməsi</a:t>
            </a:r>
            <a:endParaRPr lang="az-Latn-AZ" sz="2000" dirty="0">
              <a:solidFill>
                <a:prstClr val="black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15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İmzalama əməliyyatı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977C4-550F-4A5D-B669-8B93B86A41A0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20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167879" y="5454652"/>
            <a:ext cx="8723709" cy="163121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“İmzala” düyməsi sıxıldıqdan sonra  bankın biznes sertifikatı seçilir  və “OK” düyməsi basılır. Nəticədə istifadəçinin Asan İmza telefonuna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“Yoxlama kodu”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göndərilir. İstifadəçi ekrandakı kodla  telefondakı kodun eyniliyini gördükdə “Asan İmza PİN2” kodunu yığır və sənədin imzalanmasını gözləyir  </a:t>
            </a:r>
          </a:p>
        </p:txBody>
      </p:sp>
      <p:pic>
        <p:nvPicPr>
          <p:cNvPr id="21509" name="Picture 2" descr="C:\Users\Saybernet\Desktop\Bank sorgu\FOTO\image06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473" y="930275"/>
            <a:ext cx="3721894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3" descr="C:\Users\Saybernet\Desktop\Bank sorgu\FOTO\image07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6966" y="931866"/>
            <a:ext cx="4579144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4" descr="C:\Users\Saybernet\Desktop\Bank sorgu\FOTO\image0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8845" y="3721100"/>
            <a:ext cx="28860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12" name="Группа 57"/>
          <p:cNvGrpSpPr>
            <a:grpSpLocks/>
          </p:cNvGrpSpPr>
          <p:nvPr/>
        </p:nvGrpSpPr>
        <p:grpSpPr bwMode="auto">
          <a:xfrm>
            <a:off x="3111105" y="2320925"/>
            <a:ext cx="2274094" cy="2520950"/>
            <a:chOff x="4148667" y="2159794"/>
            <a:chExt cx="3031861" cy="2522273"/>
          </a:xfrm>
        </p:grpSpPr>
        <p:cxnSp>
          <p:nvCxnSpPr>
            <p:cNvPr id="51" name="Прямая соединительная линия 50"/>
            <p:cNvCxnSpPr/>
            <p:nvPr/>
          </p:nvCxnSpPr>
          <p:spPr>
            <a:xfrm rot="5400000" flipH="1" flipV="1">
              <a:off x="3178987" y="3704451"/>
              <a:ext cx="1947296" cy="7936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4156603" y="2734771"/>
              <a:ext cx="3022337" cy="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 стрелкой 56"/>
            <p:cNvCxnSpPr/>
            <p:nvPr/>
          </p:nvCxnSpPr>
          <p:spPr>
            <a:xfrm rot="5400000" flipH="1" flipV="1">
              <a:off x="6892245" y="2446489"/>
              <a:ext cx="574977" cy="1588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Прямая со стрелкой 65"/>
          <p:cNvCxnSpPr/>
          <p:nvPr/>
        </p:nvCxnSpPr>
        <p:spPr>
          <a:xfrm rot="16200000" flipH="1">
            <a:off x="7682905" y="3493494"/>
            <a:ext cx="444500" cy="119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0345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1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Paket faylının imzalama əməliyyatının başa çatdırılması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7F1077-8965-4081-97C6-C79AA038A943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21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5898066" y="3136901"/>
            <a:ext cx="2045494" cy="163121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ctr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dirty="0">
                <a:solidFill>
                  <a:prstClr val="black"/>
                </a:solidFill>
                <a:latin typeface="Cambria" pitchFamily="18" charset="0"/>
              </a:rPr>
              <a:t>İmzalanmış “adoc” </a:t>
            </a:r>
          </a:p>
          <a:p>
            <a:pPr marL="179388" indent="6350" algn="ctr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dirty="0">
                <a:solidFill>
                  <a:prstClr val="black"/>
                </a:solidFill>
                <a:latin typeface="Cambria" pitchFamily="18" charset="0"/>
              </a:rPr>
              <a:t>tipli paket </a:t>
            </a:r>
            <a:r>
              <a:rPr lang="az-Latn-AZ" sz="2000" dirty="0" smtClean="0">
                <a:solidFill>
                  <a:prstClr val="black"/>
                </a:solidFill>
                <a:latin typeface="Cambria" pitchFamily="18" charset="0"/>
              </a:rPr>
              <a:t>faylının görünüşü</a:t>
            </a:r>
            <a:endParaRPr lang="az-Latn-AZ" sz="2000" dirty="0">
              <a:solidFill>
                <a:prstClr val="black"/>
              </a:solidFill>
              <a:latin typeface="Cambria" pitchFamily="18" charset="0"/>
            </a:endParaRPr>
          </a:p>
        </p:txBody>
      </p:sp>
      <p:pic>
        <p:nvPicPr>
          <p:cNvPr id="22533" name="Picture 3" descr="C:\Users\Saybernet\Desktop\Bank sorgu\FOTO\image07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1" y="847728"/>
            <a:ext cx="4063604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 descr="C:\Users\Saybernet\Desktop\Bank sorgu\FOTO\image07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8643" y="1308103"/>
            <a:ext cx="143946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Прямая со стрелкой 18"/>
          <p:cNvCxnSpPr/>
          <p:nvPr/>
        </p:nvCxnSpPr>
        <p:spPr>
          <a:xfrm>
            <a:off x="4981575" y="2406650"/>
            <a:ext cx="1287066" cy="1588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72630" y="5942015"/>
            <a:ext cx="8878490" cy="101566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İmzalama əməliyyatı başa çatdıqdan sonra  imzalama  barədə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məlumatlar,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yuxarıda qeyd edildiyi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kimi,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ekranda əks olunur. İstifadəçi məlumatlarla tanış olur  və “Bağla” düyməsini  basır.</a:t>
            </a:r>
          </a:p>
        </p:txBody>
      </p:sp>
    </p:spTree>
    <p:extLst>
      <p:ext uri="{BB962C8B-B14F-4D97-AF65-F5344CB8AC3E}">
        <p14:creationId xmlns:p14="http://schemas.microsoft.com/office/powerpoint/2010/main" val="26077625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1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İmzalanmış paket (“adoc”) faylının vergi orqanına göndərilməsi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07D21-9110-4EFC-8ABB-1FD28BEB4957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22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72630" y="5942015"/>
            <a:ext cx="8878490" cy="101566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İstifadəçi təkrarən Asan İmza ilə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Bankın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“e-Qutu”suna daxil olur. O, “Gələnlər” qovluğundan vergi orqanından göndərilmiş  Bildiriş sənədini tapır və “Cavabla” düyməsini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sıxır</a:t>
            </a:r>
            <a:endParaRPr lang="az-Latn-AZ" sz="2000" b="1" dirty="0">
              <a:solidFill>
                <a:prstClr val="black"/>
              </a:solidFill>
              <a:latin typeface="Cambria" pitchFamily="18" charset="0"/>
            </a:endParaRPr>
          </a:p>
        </p:txBody>
      </p:sp>
      <p:pic>
        <p:nvPicPr>
          <p:cNvPr id="23557" name="Picture 2" descr="C:\Users\Saybernet\Desktop\Bank sorgu\FOTO\image07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863" y="806453"/>
            <a:ext cx="7629525" cy="493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77502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1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İmzalanmış paket (“adoc”) faylının vergi orqanına göndərilməsi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05B4E-A748-49C7-A95B-47BAD098A891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23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1229916" y="5686427"/>
            <a:ext cx="6092428" cy="101566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İstifadəçi  “Seç”  düyməsi ilə imzalanmış  “adoc” tipli paket faylını seçir  və  “Göndər” düyməsini basır   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936" y="1081088"/>
            <a:ext cx="5035153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6823" y="3276600"/>
            <a:ext cx="501372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5278042" y="2311400"/>
            <a:ext cx="994172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5795964" y="2795986"/>
            <a:ext cx="976313" cy="714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4311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Cavab sənədinin qəbul edilməsi ilə bağlı Bildiriş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F2C87-E04B-4236-80E6-7C3B7B60AECC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24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1288844" y="5591176"/>
            <a:ext cx="6443951" cy="101566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İstifadəçi  “Çap”  düyməsi ilə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Bildirişi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çap edə bilər. Göndərilmiş sənəd barədə məlumat  “Göndərdiklərim” qovluğuna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düşür  </a:t>
            </a:r>
            <a:endParaRPr lang="az-Latn-AZ" sz="2000" b="1" dirty="0">
              <a:solidFill>
                <a:prstClr val="black"/>
              </a:solidFill>
              <a:latin typeface="Cambria" pitchFamily="18" charset="0"/>
            </a:endParaRPr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649" y="1327150"/>
            <a:ext cx="6154340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72865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z-Latn-AZ" sz="2800" b="1" dirty="0">
                <a:ln>
                  <a:solidFill>
                    <a:prstClr val="white"/>
                  </a:solidFill>
                </a:ln>
                <a:solidFill>
                  <a:srgbClr val="1F497D"/>
                </a:solidFill>
                <a:latin typeface="Cambria" pitchFamily="18" charset="0"/>
                <a:ea typeface="MS Mincho" pitchFamily="49" charset="-128"/>
                <a:cs typeface="Times New Roman" pitchFamily="18" charset="0"/>
              </a:rPr>
              <a:t>Göndərilən  sənədlərin  axtarışı</a:t>
            </a:r>
            <a:endParaRPr lang="en-US" sz="2800" b="1" dirty="0">
              <a:solidFill>
                <a:prstClr val="black"/>
              </a:solidFill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C832A4-1827-46B0-B4AA-4D7B1E660B0C}" type="slidenum">
              <a:rPr lang="en-US">
                <a:solidFill>
                  <a:prstClr val="black">
                    <a:tint val="75000"/>
                  </a:prstClr>
                </a:solidFill>
                <a:latin typeface="Cambria" pitchFamily="18" charset="0"/>
              </a:rPr>
              <a:pPr>
                <a:defRPr/>
              </a:pPr>
              <a:t>25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itchFamily="18" charset="0"/>
            </a:endParaRPr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4186239" y="3785318"/>
            <a:ext cx="4741069" cy="301621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9388" indent="6350" algn="just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Sənədin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göndərilməsinə əmin olmaq üçün “Göndərdiklərim” qovluğu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üzrə,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yuxarıda göstərildiyi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kimi, axtarış 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əməliyyatı </a:t>
            </a:r>
            <a:r>
              <a:rPr lang="az-Latn-AZ" sz="2000" b="1" dirty="0" smtClean="0">
                <a:solidFill>
                  <a:prstClr val="black"/>
                </a:solidFill>
                <a:latin typeface="Cambria" pitchFamily="18" charset="0"/>
              </a:rPr>
              <a:t>edilə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bilər .</a:t>
            </a:r>
          </a:p>
          <a:p>
            <a:pPr marL="179388" indent="6350" algn="just"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lang="az-Latn-AZ" sz="2000" b="1" dirty="0">
                <a:solidFill>
                  <a:srgbClr val="FF0000"/>
                </a:solidFill>
                <a:latin typeface="Cambria" pitchFamily="18" charset="0"/>
              </a:rPr>
              <a:t>Qeyd: </a:t>
            </a:r>
            <a:r>
              <a:rPr lang="az-Latn-AZ" sz="2000" b="1" dirty="0">
                <a:solidFill>
                  <a:prstClr val="black"/>
                </a:solidFill>
                <a:latin typeface="Cambria" pitchFamily="18" charset="0"/>
              </a:rPr>
              <a:t>Vergi ödəyicisinin  hər bir  bank hesabı üzrə cavab sənədi hazırlanır və “Göndərdiklərim” qovluğunda bank   hesablarının sayı qədər  cavab sənədləri əks olunur</a:t>
            </a:r>
          </a:p>
        </p:txBody>
      </p:sp>
      <p:pic>
        <p:nvPicPr>
          <p:cNvPr id="26630" name="Picture 5" descr="C:\Users\Saybernet\Desktop\Bank sorgu\FOTO\image03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928" y="971553"/>
            <a:ext cx="3786188" cy="512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aybernet\Desktop\Bank sorgu\FOTO\image08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6426" y="993393"/>
            <a:ext cx="4891744" cy="2442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22538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5"/>
          <p:cNvSpPr>
            <a:spLocks noChangeArrowheads="1"/>
          </p:cNvSpPr>
          <p:nvPr/>
        </p:nvSpPr>
        <p:spPr bwMode="auto">
          <a:xfrm>
            <a:off x="3957638" y="2819400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sz="6000">
              <a:solidFill>
                <a:prstClr val="white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1" name="Прямоугольник 4"/>
          <p:cNvSpPr/>
          <p:nvPr/>
        </p:nvSpPr>
        <p:spPr>
          <a:xfrm>
            <a:off x="2825965" y="1220722"/>
            <a:ext cx="29915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750" lvl="2" indent="-514350" algn="ctr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z-Latn-AZ" altLang="ru-RU" sz="3600" b="1" dirty="0">
                <a:solidFill>
                  <a:srgbClr val="FF00AE"/>
                </a:solidFill>
                <a:latin typeface="Arial" charset="0"/>
                <a:ea typeface="+mn-ea"/>
                <a:cs typeface="Arial" charset="0"/>
              </a:rPr>
              <a:t>Son !</a:t>
            </a:r>
            <a:r>
              <a:rPr lang="en-US" altLang="ru-RU" sz="3600" b="1" dirty="0">
                <a:solidFill>
                  <a:srgbClr val="FF00AE"/>
                </a:solidFill>
                <a:latin typeface="Arial" charset="0"/>
                <a:ea typeface="+mn-ea"/>
                <a:cs typeface="Arial" charset="0"/>
              </a:rPr>
              <a:t/>
            </a:r>
            <a:br>
              <a:rPr lang="en-US" altLang="ru-RU" sz="3600" b="1" dirty="0">
                <a:solidFill>
                  <a:srgbClr val="FF00AE"/>
                </a:solidFill>
                <a:latin typeface="Arial" charset="0"/>
                <a:ea typeface="+mn-ea"/>
                <a:cs typeface="Arial" charset="0"/>
              </a:rPr>
            </a:br>
            <a:endParaRPr lang="en-US" altLang="ru-RU" sz="3600" b="1" dirty="0">
              <a:solidFill>
                <a:srgbClr val="FF00AE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61510" y="6176966"/>
            <a:ext cx="2133600" cy="365125"/>
          </a:xfrm>
        </p:spPr>
        <p:txBody>
          <a:bodyPr/>
          <a:lstStyle/>
          <a:p>
            <a:pPr>
              <a:defRPr/>
            </a:pPr>
            <a:fld id="{5F319009-9EA1-479E-8976-B82C9D4176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653" name="Rectangle 11"/>
          <p:cNvSpPr>
            <a:spLocks noChangeArrowheads="1"/>
          </p:cNvSpPr>
          <p:nvPr/>
        </p:nvSpPr>
        <p:spPr bwMode="auto">
          <a:xfrm>
            <a:off x="5438776" y="3956053"/>
            <a:ext cx="31908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az-Latn-AZ" sz="3600" b="1" dirty="0">
                <a:solidFill>
                  <a:srgbClr val="FF00AE"/>
                </a:solidFill>
                <a:latin typeface="Arial" charset="0"/>
                <a:ea typeface="+mn-ea"/>
                <a:cs typeface="Arial" charset="0"/>
              </a:rPr>
              <a:t>Təşəkkür edirik!</a:t>
            </a:r>
          </a:p>
        </p:txBody>
      </p:sp>
      <p:pic>
        <p:nvPicPr>
          <p:cNvPr id="27654" name="Picture 2" descr="C:\Users\Krime\AppData\Local\Microsoft\Windows\Temporary Internet Files\Content.Outlook\KHZ7WR45\cropped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049" y="2927350"/>
            <a:ext cx="4158853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37012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01213721">
  <a:themeElements>
    <a:clrScheme name="TS001213721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TS0012137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92150" marR="0" indent="-347663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70000"/>
          <a:buFont typeface="Wingdings" pitchFamily="2" charset="2"/>
          <a:buChar char="l"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92150" marR="0" indent="-347663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70000"/>
          <a:buFont typeface="Wingdings" pitchFamily="2" charset="2"/>
          <a:buChar char="l"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S001213721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213721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213721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213721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213721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213721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213721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213721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213721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213721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5231</TotalTime>
  <Words>953</Words>
  <Application>Microsoft Office PowerPoint</Application>
  <PresentationFormat>On-screen Show (4:3)</PresentationFormat>
  <Paragraphs>115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TS001213721</vt:lpstr>
      <vt:lpstr>Office Theme</vt:lpstr>
      <vt:lpstr>PowerPoint Presentation</vt:lpstr>
      <vt:lpstr>PowerPoint Presentation</vt:lpstr>
      <vt:lpstr>Bank tərəfindən bildirişlərin cavablandırılması müddəti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SAYBERNET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Vətəndaşlara Vahid Xidməti Mərkəzi</dc:title>
  <dc:creator>ilkin.veliyev</dc:creator>
  <cp:lastModifiedBy>Elshen Rehimli</cp:lastModifiedBy>
  <cp:revision>514</cp:revision>
  <cp:lastPrinted>2015-02-04T14:09:47Z</cp:lastPrinted>
  <dcterms:created xsi:type="dcterms:W3CDTF">2012-06-22T05:21:46Z</dcterms:created>
  <dcterms:modified xsi:type="dcterms:W3CDTF">2015-03-30T11:34:36Z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4518</vt:lpwstr>
  </property>
  <property fmtid="{D5CDD505-2E9C-101B-9397-08002B2CF9AE}" pid="5" name="TPInstallLocation">
    <vt:lpwstr>{My Templates}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/n {FilePath}</vt:lpwstr>
  </property>
  <property fmtid="{D5CDD505-2E9C-101B-9397-08002B2CF9AE}" pid="12" name="AssetId">
    <vt:lpwstr>TS001213721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Sales training presentation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EY006220130</vt:lpwstr>
  </property>
  <property fmtid="{D5CDD505-2E9C-101B-9397-08002B2CF9AE}" pid="21" name="SourceTitle">
    <vt:lpwstr>Sales training presentation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OpenTemplate">
    <vt:lpwstr>1</vt:lpwstr>
  </property>
  <property fmtid="{D5CDD505-2E9C-101B-9397-08002B2CF9AE}" pid="25" name="UACurrentWords">
    <vt:lpwstr>0</vt:lpwstr>
  </property>
  <property fmtid="{D5CDD505-2E9C-101B-9397-08002B2CF9AE}" pid="26" name="UALocRecommendation">
    <vt:lpwstr>Never Localize</vt:lpwstr>
  </property>
  <property fmtid="{D5CDD505-2E9C-101B-9397-08002B2CF9AE}" pid="27" name="Applications">
    <vt:lpwstr>65;#Microsoft Office PowerPoint 2007;#79;#Template 12;#347;#Work Essentials 12;#64;#PowerPoint 2003</vt:lpwstr>
  </property>
  <property fmtid="{D5CDD505-2E9C-101B-9397-08002B2CF9AE}" pid="28" name="TemplateStatus">
    <vt:lpwstr>Complete</vt:lpwstr>
  </property>
  <property fmtid="{D5CDD505-2E9C-101B-9397-08002B2CF9AE}" pid="29" name="ContentTypeId">
    <vt:lpwstr>0x0101006025706CF4CD034688BEBAE97A2E701D020200C3831ACA17D8814887A164412888521E</vt:lpwstr>
  </property>
  <property fmtid="{D5CDD505-2E9C-101B-9397-08002B2CF9AE}" pid="30" name="IsDeleted">
    <vt:lpwstr>0</vt:lpwstr>
  </property>
  <property fmtid="{D5CDD505-2E9C-101B-9397-08002B2CF9AE}" pid="31" name="ShowIn">
    <vt:lpwstr>Show everywhere</vt:lpwstr>
  </property>
  <property fmtid="{D5CDD505-2E9C-101B-9397-08002B2CF9AE}" pid="32" name="UANotes">
    <vt:lpwstr>WE template</vt:lpwstr>
  </property>
  <property fmtid="{D5CDD505-2E9C-101B-9397-08002B2CF9AE}" pid="33" name="PublishStatusLookup">
    <vt:lpwstr>259755</vt:lpwstr>
  </property>
  <property fmtid="{D5CDD505-2E9C-101B-9397-08002B2CF9AE}" pid="34" name="TPClientViewer">
    <vt:lpwstr>Microsoft Office PowerPoint</vt:lpwstr>
  </property>
  <property fmtid="{D5CDD505-2E9C-101B-9397-08002B2CF9AE}" pid="35" name="TPComponent">
    <vt:lpwstr>PPTFiles</vt:lpwstr>
  </property>
  <property fmtid="{D5CDD505-2E9C-101B-9397-08002B2CF9AE}" pid="36" name="TPNamespace">
    <vt:lpwstr>POWERPNT</vt:lpwstr>
  </property>
  <property fmtid="{D5CDD505-2E9C-101B-9397-08002B2CF9AE}" pid="37" name="APTrustLevel">
    <vt:lpwstr>1.00000000000000</vt:lpwstr>
  </property>
  <property fmtid="{D5CDD505-2E9C-101B-9397-08002B2CF9AE}" pid="38" name="TrustLevel">
    <vt:lpwstr>Microsoft Managed Content</vt:lpwstr>
  </property>
  <property fmtid="{D5CDD505-2E9C-101B-9397-08002B2CF9AE}" pid="39" name="Content Type">
    <vt:lpwstr>OOFile</vt:lpwstr>
  </property>
  <property fmtid="{D5CDD505-2E9C-101B-9397-08002B2CF9AE}" pid="40" name="AuthoringAssetId">
    <vt:lpwstr>TP001213721</vt:lpwstr>
  </property>
</Properties>
</file>